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63" r:id="rId3"/>
    <p:sldId id="270" r:id="rId4"/>
    <p:sldId id="273" r:id="rId5"/>
    <p:sldId id="266" r:id="rId6"/>
    <p:sldId id="271" r:id="rId7"/>
    <p:sldId id="272" r:id="rId8"/>
    <p:sldId id="267" r:id="rId9"/>
    <p:sldId id="268" r:id="rId10"/>
    <p:sldId id="269" r:id="rId11"/>
    <p:sldId id="264" r:id="rId12"/>
    <p:sldId id="265" r:id="rId13"/>
    <p:sldId id="257" r:id="rId14"/>
    <p:sldId id="258" r:id="rId15"/>
    <p:sldId id="260" r:id="rId16"/>
    <p:sldId id="26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63" autoAdjust="0"/>
    <p:restoredTop sz="94660"/>
  </p:normalViewPr>
  <p:slideViewPr>
    <p:cSldViewPr>
      <p:cViewPr>
        <p:scale>
          <a:sx n="70" d="100"/>
          <a:sy n="70" d="100"/>
        </p:scale>
        <p:origin x="-1170" y="-18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75CF240-159C-4D72-84D6-1954136625EB}" type="datetimeFigureOut">
              <a:rPr lang="en-US" smtClean="0"/>
              <a:pPr/>
              <a:t>1/9/2011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521CAD0-8116-4F6D-B3CF-61DBC45611FD}" type="slidenum">
              <a:rPr lang="en-US" smtClean="0"/>
              <a:pPr/>
              <a:t>‹#›</a:t>
            </a:fld>
            <a:endParaRPr lang="en-US"/>
          </a:p>
        </p:txBody>
      </p:sp>
    </p:spTree>
    <p:extLst>
      <p:ext uri="{BB962C8B-B14F-4D97-AF65-F5344CB8AC3E}">
        <p14:creationId xmlns:p14="http://schemas.microsoft.com/office/powerpoint/2010/main" xmlns="" val="32348928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A79EE0C-452C-497B-A74D-79B9564E9F03}" type="datetime1">
              <a:rPr lang="en-US" smtClean="0"/>
              <a:pPr/>
              <a:t>1/9/2011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8B0E07-53BB-4C14-AD0B-5A515F3C2E1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ADC0A0-9D37-4D2F-A777-115E712008A4}" type="datetime1">
              <a:rPr lang="en-US" smtClean="0"/>
              <a:pPr/>
              <a:t>1/9/2011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8B0E07-53BB-4C14-AD0B-5A515F3C2E1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4CC053-3823-473B-ABAE-0ABF09DD1348}" type="datetime1">
              <a:rPr lang="en-US" smtClean="0"/>
              <a:pPr/>
              <a:t>1/9/2011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8B0E07-53BB-4C14-AD0B-5A515F3C2E1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5EF20BE-F2E9-4A34-A83F-A254C6882178}" type="datetime1">
              <a:rPr lang="en-US" smtClean="0"/>
              <a:pPr/>
              <a:t>1/9/2011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8B0E07-53BB-4C14-AD0B-5A515F3C2E1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E8BFAF4-91E8-42B1-A0EB-779C14F43F38}" type="datetime1">
              <a:rPr lang="en-US" smtClean="0"/>
              <a:pPr/>
              <a:t>1/9/2011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8B0E07-53BB-4C14-AD0B-5A515F3C2E1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C8CC5D7-EE1F-4E35-92FC-24952083ADFB}" type="datetime1">
              <a:rPr lang="en-US" smtClean="0"/>
              <a:pPr/>
              <a:t>1/9/2011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28B0E07-53BB-4C14-AD0B-5A515F3C2E1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88E8591-A0FA-42A8-B686-7D838ED7108D}" type="datetime1">
              <a:rPr lang="en-US" smtClean="0"/>
              <a:pPr/>
              <a:t>1/9/2011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28B0E07-53BB-4C14-AD0B-5A515F3C2E1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D542596-0E80-4CC5-9805-C70B5E7E9AEA}" type="datetime1">
              <a:rPr lang="en-US" smtClean="0"/>
              <a:pPr/>
              <a:t>1/9/2011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28B0E07-53BB-4C14-AD0B-5A515F3C2E1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6AEDE5D-8FD0-4B02-8586-64FA030B56E5}" type="datetime1">
              <a:rPr lang="en-US" smtClean="0"/>
              <a:pPr/>
              <a:t>1/9/2011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28B0E07-53BB-4C14-AD0B-5A515F3C2E1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CC5B33-A3B2-406A-8F90-68BDA414B404}" type="datetime1">
              <a:rPr lang="en-US" smtClean="0"/>
              <a:pPr/>
              <a:t>1/9/2011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28B0E07-53BB-4C14-AD0B-5A515F3C2E1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B58CBB1-7565-4E9D-9E0D-CBE1158A2579}" type="datetime1">
              <a:rPr lang="en-US" smtClean="0"/>
              <a:pPr/>
              <a:t>1/9/2011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28B0E07-53BB-4C14-AD0B-5A515F3C2E1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52FB6F-3ED6-4293-AF74-D63517EB7680}" type="datetime1">
              <a:rPr lang="en-US" smtClean="0"/>
              <a:pPr/>
              <a:t>1/9/2011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28B0E07-53BB-4C14-AD0B-5A515F3C2E1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buzzle.com/articles/how-does-the-kidney-work.html" TargetMode="External"/><Relationship Id="rId2" Type="http://schemas.openxmlformats.org/officeDocument/2006/relationships/hyperlink" Target="http://www.biology4kids.com/files/systems_excretory.html" TargetMode="External"/><Relationship Id="rId1" Type="http://schemas.openxmlformats.org/officeDocument/2006/relationships/slideLayout" Target="../slideLayouts/slideLayout2.xml"/><Relationship Id="rId5" Type="http://schemas.openxmlformats.org/officeDocument/2006/relationships/hyperlink" Target="http://wiki.answers.com/Q/How_does_the_Circulatory_system_work_together_with_the_Excretory_system_in_a_humans_body&amp;src=ansTT" TargetMode="External"/><Relationship Id="rId4" Type="http://schemas.openxmlformats.org/officeDocument/2006/relationships/hyperlink" Target="http://wiki.answers.com/Q/What_do_the_kidneys_do"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hyperlink" Target="http://www.emedicinehealth.com/chronic_kidney_disease/article_em.htm" TargetMode="Externa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emc.maricopa.edu/faculty/farabee/biobk/biobookexcret.html" TargetMode="External"/><Relationship Id="rId2" Type="http://schemas.openxmlformats.org/officeDocument/2006/relationships/hyperlink" Target="http://www.ehow.com/about_5158376_main-function-excretory-system.html" TargetMode="External"/><Relationship Id="rId1" Type="http://schemas.openxmlformats.org/officeDocument/2006/relationships/slideLayout" Target="../slideLayouts/slideLayout4.xml"/><Relationship Id="rId4" Type="http://schemas.openxmlformats.org/officeDocument/2006/relationships/image" Target="../media/image1.gif"/></Relationships>
</file>

<file path=ppt/slides/_rels/slide4.xml.rels><?xml version="1.0" encoding="UTF-8" standalone="yes"?>
<Relationships xmlns="http://schemas.openxmlformats.org/package/2006/relationships"><Relationship Id="rId2" Type="http://schemas.openxmlformats.org/officeDocument/2006/relationships/hyperlink" Target="http://www.ehow.com/about_5158376_main-function-excretory-system.html" TargetMode="Externa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www.ehow.com/facts_5522079_function-lungs-excretory-system.html" TargetMode="Externa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hyperlink" Target="http://qldscienceteachers.tripod.com/junior/biology/excretory.html" TargetMode="Externa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hyperlink" Target="http://www.whitman.edu/biology/vpd/excquiz.html" TargetMode="Externa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latin typeface="Andalus" pitchFamily="2" charset="-78"/>
                <a:cs typeface="Andalus" pitchFamily="2" charset="-78"/>
              </a:rPr>
              <a:t>THE EXCRETORY SYSTEM</a:t>
            </a:r>
            <a:endParaRPr lang="en-US" dirty="0">
              <a:latin typeface="Andalus" pitchFamily="2" charset="-78"/>
              <a:cs typeface="Andalus" pitchFamily="2" charset="-78"/>
            </a:endParaRPr>
          </a:p>
        </p:txBody>
      </p:sp>
      <p:sp>
        <p:nvSpPr>
          <p:cNvPr id="3" name="Subtitle 2"/>
          <p:cNvSpPr>
            <a:spLocks noGrp="1"/>
          </p:cNvSpPr>
          <p:nvPr>
            <p:ph type="subTitle" idx="1"/>
          </p:nvPr>
        </p:nvSpPr>
        <p:spPr/>
        <p:txBody>
          <a:bodyPr>
            <a:normAutofit fontScale="92500" lnSpcReduction="10000"/>
          </a:bodyPr>
          <a:lstStyle/>
          <a:p>
            <a:r>
              <a:rPr lang="en-US" dirty="0" smtClean="0">
                <a:latin typeface="Andalus" pitchFamily="2" charset="-78"/>
                <a:cs typeface="Andalus" pitchFamily="2" charset="-78"/>
              </a:rPr>
              <a:t>By: Iqra Syed, Kylie Tkalcic, Berenice Mendoza, Daena Yra, Angelica Aseoche, Pauline Joson, and Alaric Dela-Cruz </a:t>
            </a:r>
            <a:endParaRPr lang="en-US" dirty="0">
              <a:latin typeface="Andalus" pitchFamily="2" charset="-78"/>
              <a:cs typeface="Andalus" pitchFamily="2" charset="-78"/>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xmlns="" val="0"/>
              </a:ext>
            </a:extLst>
          </a:blip>
          <a:stretch>
            <a:fillRect/>
          </a:stretch>
        </p:blipFill>
        <p:spPr>
          <a:xfrm>
            <a:off x="1295400" y="2057400"/>
            <a:ext cx="6143625" cy="3829050"/>
          </a:xfrm>
        </p:spPr>
      </p:pic>
    </p:spTree>
    <p:extLst>
      <p:ext uri="{BB962C8B-B14F-4D97-AF65-F5344CB8AC3E}">
        <p14:creationId xmlns:p14="http://schemas.microsoft.com/office/powerpoint/2010/main" xmlns="" val="415770016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latin typeface="Andalus" pitchFamily="2" charset="-78"/>
                <a:cs typeface="Andalus" pitchFamily="2" charset="-78"/>
              </a:rPr>
              <a:t>What other body systems interact with the excretory system?</a:t>
            </a:r>
            <a:endParaRPr lang="en-US" sz="3200" dirty="0">
              <a:latin typeface="Andalus" pitchFamily="2" charset="-78"/>
              <a:cs typeface="Andalus" pitchFamily="2" charset="-78"/>
            </a:endParaRPr>
          </a:p>
        </p:txBody>
      </p:sp>
      <p:sp>
        <p:nvSpPr>
          <p:cNvPr id="3" name="Content Placeholder 2"/>
          <p:cNvSpPr>
            <a:spLocks noGrp="1"/>
          </p:cNvSpPr>
          <p:nvPr>
            <p:ph idx="1"/>
          </p:nvPr>
        </p:nvSpPr>
        <p:spPr/>
        <p:txBody>
          <a:bodyPr>
            <a:normAutofit lnSpcReduction="10000"/>
          </a:bodyPr>
          <a:lstStyle/>
          <a:p>
            <a:r>
              <a:rPr lang="en-US" sz="1900" dirty="0" smtClean="0">
                <a:latin typeface="Andalus" pitchFamily="2" charset="-78"/>
                <a:cs typeface="Andalus" pitchFamily="2" charset="-78"/>
              </a:rPr>
              <a:t>The endocrine system controls the excretory system whenever you drink too much or if you are dehydrated. It releases chemical signals (hormones) to either allow more urine production or less. </a:t>
            </a:r>
            <a:endParaRPr lang="en-US" sz="1900" dirty="0" smtClean="0">
              <a:latin typeface="Andalus" pitchFamily="2" charset="-78"/>
              <a:cs typeface="Andalus" pitchFamily="2" charset="-78"/>
            </a:endParaRPr>
          </a:p>
          <a:p>
            <a:r>
              <a:rPr lang="en-US" sz="1900" dirty="0" smtClean="0">
                <a:latin typeface="Andalus" pitchFamily="2" charset="-78"/>
                <a:cs typeface="Andalus" pitchFamily="2" charset="-78"/>
              </a:rPr>
              <a:t>The digestion system comes first before the excretory system function. First, the intestines digests whatever comes in </a:t>
            </a:r>
            <a:r>
              <a:rPr lang="en-US" sz="1900" dirty="0" smtClean="0">
                <a:latin typeface="Andalus" pitchFamily="2" charset="-78"/>
                <a:cs typeface="Andalus" pitchFamily="2" charset="-78"/>
              </a:rPr>
              <a:t>(food) and </a:t>
            </a:r>
            <a:r>
              <a:rPr lang="en-US" sz="1900" dirty="0" smtClean="0">
                <a:latin typeface="Andalus" pitchFamily="2" charset="-78"/>
                <a:cs typeface="Andalus" pitchFamily="2" charset="-78"/>
              </a:rPr>
              <a:t>gives it to the excretory system. The kidney then, removes all that waste and other unwanted substances </a:t>
            </a:r>
            <a:r>
              <a:rPr lang="en-US" sz="1900" dirty="0" smtClean="0">
                <a:latin typeface="Andalus" pitchFamily="2" charset="-78"/>
                <a:cs typeface="Andalus" pitchFamily="2" charset="-78"/>
              </a:rPr>
              <a:t>through </a:t>
            </a:r>
            <a:r>
              <a:rPr lang="en-US" sz="1900" dirty="0" smtClean="0">
                <a:latin typeface="Andalus" pitchFamily="2" charset="-78"/>
                <a:cs typeface="Andalus" pitchFamily="2" charset="-78"/>
              </a:rPr>
              <a:t>the urine.</a:t>
            </a:r>
          </a:p>
          <a:p>
            <a:r>
              <a:rPr lang="en-US" sz="1900" dirty="0" smtClean="0">
                <a:latin typeface="Andalus" pitchFamily="2" charset="-78"/>
                <a:cs typeface="Andalus" pitchFamily="2" charset="-78"/>
              </a:rPr>
              <a:t>The circulatory system carries the waste to the kidney, but not all wastes goes to the kidney. </a:t>
            </a:r>
          </a:p>
          <a:p>
            <a:endParaRPr lang="en-US" sz="1900" dirty="0" smtClean="0">
              <a:latin typeface="Andalus" pitchFamily="2" charset="-78"/>
              <a:cs typeface="Andalus" pitchFamily="2" charset="-78"/>
            </a:endParaRPr>
          </a:p>
          <a:p>
            <a:pPr marL="0" indent="0">
              <a:buNone/>
            </a:pPr>
            <a:r>
              <a:rPr lang="en-US" sz="1900" dirty="0" smtClean="0">
                <a:latin typeface="Andalus" pitchFamily="2" charset="-78"/>
                <a:cs typeface="Andalus" pitchFamily="2" charset="-78"/>
                <a:hlinkClick r:id="rId2"/>
              </a:rPr>
              <a:t>http</a:t>
            </a:r>
            <a:r>
              <a:rPr lang="en-US" sz="1900" dirty="0">
                <a:latin typeface="Andalus" pitchFamily="2" charset="-78"/>
                <a:cs typeface="Andalus" pitchFamily="2" charset="-78"/>
                <a:hlinkClick r:id="rId2"/>
              </a:rPr>
              <a:t>://</a:t>
            </a:r>
            <a:r>
              <a:rPr lang="en-US" sz="1900" dirty="0" smtClean="0">
                <a:latin typeface="Andalus" pitchFamily="2" charset="-78"/>
                <a:cs typeface="Andalus" pitchFamily="2" charset="-78"/>
                <a:hlinkClick r:id="rId2"/>
              </a:rPr>
              <a:t>www.biology4kids.com/files/systems_excretory.html</a:t>
            </a:r>
            <a:endParaRPr lang="en-US" sz="1900" dirty="0" smtClean="0">
              <a:latin typeface="Andalus" pitchFamily="2" charset="-78"/>
              <a:cs typeface="Andalus" pitchFamily="2" charset="-78"/>
            </a:endParaRPr>
          </a:p>
          <a:p>
            <a:pPr marL="0" indent="0">
              <a:buNone/>
            </a:pPr>
            <a:r>
              <a:rPr lang="en-US" sz="1900" dirty="0" smtClean="0">
                <a:latin typeface="Andalus" pitchFamily="2" charset="-78"/>
                <a:cs typeface="Andalus" pitchFamily="2" charset="-78"/>
                <a:hlinkClick r:id="rId3"/>
              </a:rPr>
              <a:t>http://www.buzzle.com/articles/how-does-the-kidney-work.html</a:t>
            </a:r>
            <a:endParaRPr lang="en-US" sz="1900" dirty="0" smtClean="0">
              <a:latin typeface="Andalus" pitchFamily="2" charset="-78"/>
              <a:cs typeface="Andalus" pitchFamily="2" charset="-78"/>
            </a:endParaRPr>
          </a:p>
          <a:p>
            <a:pPr marL="0" indent="0">
              <a:buNone/>
            </a:pPr>
            <a:r>
              <a:rPr lang="en-US" sz="1900" dirty="0" smtClean="0">
                <a:latin typeface="Andalus" pitchFamily="2" charset="-78"/>
                <a:cs typeface="Andalus" pitchFamily="2" charset="-78"/>
                <a:hlinkClick r:id="rId4"/>
              </a:rPr>
              <a:t>http://wiki.answers.com/Q/What_do_the_kidneys_do</a:t>
            </a:r>
            <a:endParaRPr lang="en-US" sz="1900" dirty="0" smtClean="0">
              <a:latin typeface="Andalus" pitchFamily="2" charset="-78"/>
              <a:cs typeface="Andalus" pitchFamily="2" charset="-78"/>
            </a:endParaRPr>
          </a:p>
          <a:p>
            <a:pPr marL="0" indent="0">
              <a:buNone/>
            </a:pPr>
            <a:r>
              <a:rPr lang="en-US" sz="1900" dirty="0" smtClean="0">
                <a:latin typeface="Andalus" pitchFamily="2" charset="-78"/>
                <a:cs typeface="Andalus" pitchFamily="2" charset="-78"/>
                <a:hlinkClick r:id="rId5"/>
              </a:rPr>
              <a:t>http://wiki.answers.com/Q/How_does_the_Circulatory_system_work_together_with_the_Excretory_system_in_a_humans_body&amp;src=ansTT</a:t>
            </a:r>
            <a:endParaRPr lang="en-US" sz="1900" dirty="0" smtClean="0">
              <a:latin typeface="Andalus" pitchFamily="2" charset="-78"/>
              <a:cs typeface="Andalus" pitchFamily="2" charset="-78"/>
            </a:endParaRPr>
          </a:p>
          <a:p>
            <a:pPr marL="0" indent="0">
              <a:buNone/>
            </a:pPr>
            <a:endParaRPr lang="en-US" sz="2100" dirty="0">
              <a:latin typeface="Andalus" pitchFamily="2" charset="-78"/>
              <a:cs typeface="Andalus" pitchFamily="2" charset="-78"/>
            </a:endParaRPr>
          </a:p>
        </p:txBody>
      </p:sp>
    </p:spTree>
    <p:extLst>
      <p:ext uri="{BB962C8B-B14F-4D97-AF65-F5344CB8AC3E}">
        <p14:creationId xmlns:p14="http://schemas.microsoft.com/office/powerpoint/2010/main" xmlns="" val="98645216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500" dirty="0" smtClean="0">
                <a:latin typeface="Andalus" pitchFamily="2" charset="-78"/>
                <a:cs typeface="Andalus" pitchFamily="2" charset="-78"/>
              </a:rPr>
              <a:t>Fun Facts</a:t>
            </a:r>
            <a:endParaRPr lang="en-US" sz="3500" dirty="0">
              <a:latin typeface="Andalus" pitchFamily="2" charset="-78"/>
              <a:cs typeface="Andalus" pitchFamily="2" charset="-78"/>
            </a:endParaRPr>
          </a:p>
        </p:txBody>
      </p:sp>
      <p:sp>
        <p:nvSpPr>
          <p:cNvPr id="3" name="Content Placeholder 2"/>
          <p:cNvSpPr>
            <a:spLocks noGrp="1"/>
          </p:cNvSpPr>
          <p:nvPr>
            <p:ph idx="1"/>
          </p:nvPr>
        </p:nvSpPr>
        <p:spPr>
          <a:xfrm>
            <a:off x="457200" y="1371600"/>
            <a:ext cx="8229600" cy="3124200"/>
          </a:xfrm>
        </p:spPr>
        <p:txBody>
          <a:bodyPr>
            <a:normAutofit fontScale="92500"/>
          </a:bodyPr>
          <a:lstStyle/>
          <a:p>
            <a:pPr lvl="0"/>
            <a:r>
              <a:rPr lang="en-US" sz="2100" dirty="0">
                <a:latin typeface="Andalus" pitchFamily="2" charset="-78"/>
                <a:cs typeface="Andalus" pitchFamily="2" charset="-78"/>
              </a:rPr>
              <a:t>Blood passes through the kidney and the kidney filters the blood</a:t>
            </a:r>
          </a:p>
          <a:p>
            <a:pPr lvl="0"/>
            <a:r>
              <a:rPr lang="en-US" sz="2100" dirty="0">
                <a:latin typeface="Andalus" pitchFamily="2" charset="-78"/>
                <a:cs typeface="Andalus" pitchFamily="2" charset="-78"/>
              </a:rPr>
              <a:t>Unwanted urea, water, and other salts produce urine from filtered blood</a:t>
            </a:r>
          </a:p>
          <a:p>
            <a:pPr lvl="0"/>
            <a:r>
              <a:rPr lang="en-US" sz="2100" dirty="0">
                <a:latin typeface="Andalus" pitchFamily="2" charset="-78"/>
                <a:cs typeface="Andalus" pitchFamily="2" charset="-78"/>
              </a:rPr>
              <a:t>The kidney is 10cm long</a:t>
            </a:r>
          </a:p>
          <a:p>
            <a:pPr lvl="0"/>
            <a:r>
              <a:rPr lang="en-US" sz="2100" dirty="0">
                <a:latin typeface="Andalus" pitchFamily="2" charset="-78"/>
                <a:cs typeface="Andalus" pitchFamily="2" charset="-78"/>
              </a:rPr>
              <a:t>The bladder can store about 1L of urine</a:t>
            </a:r>
          </a:p>
          <a:p>
            <a:pPr lvl="0"/>
            <a:r>
              <a:rPr lang="en-US" sz="2100" dirty="0">
                <a:latin typeface="Andalus" pitchFamily="2" charset="-78"/>
                <a:cs typeface="Andalus" pitchFamily="2" charset="-78"/>
              </a:rPr>
              <a:t>Sweat contains salt removed from the body</a:t>
            </a:r>
          </a:p>
          <a:p>
            <a:pPr lvl="0"/>
            <a:r>
              <a:rPr lang="en-US" sz="2100" dirty="0">
                <a:latin typeface="Andalus" pitchFamily="2" charset="-78"/>
                <a:cs typeface="Andalus" pitchFamily="2" charset="-78"/>
              </a:rPr>
              <a:t>As urine enters the bladder, the bladder expands</a:t>
            </a:r>
          </a:p>
          <a:p>
            <a:pPr lvl="0"/>
            <a:r>
              <a:rPr lang="en-US" sz="2100" dirty="0">
                <a:latin typeface="Andalus" pitchFamily="2" charset="-78"/>
                <a:cs typeface="Andalus" pitchFamily="2" charset="-78"/>
              </a:rPr>
              <a:t>Bladder is a sac covered in muscle </a:t>
            </a:r>
            <a:r>
              <a:rPr lang="en-US" sz="2100" dirty="0" smtClean="0">
                <a:latin typeface="Andalus" pitchFamily="2" charset="-78"/>
                <a:cs typeface="Andalus" pitchFamily="2" charset="-78"/>
              </a:rPr>
              <a:t>tissue</a:t>
            </a:r>
          </a:p>
          <a:p>
            <a:pPr lvl="0"/>
            <a:r>
              <a:rPr lang="en-US" sz="2100" dirty="0" smtClean="0">
                <a:latin typeface="Andalus" pitchFamily="2" charset="-78"/>
                <a:cs typeface="Andalus" pitchFamily="2" charset="-78"/>
              </a:rPr>
              <a:t>References: [insert websites here]</a:t>
            </a:r>
            <a:endParaRPr lang="en-US" sz="2100" dirty="0">
              <a:latin typeface="Andalus" pitchFamily="2" charset="-78"/>
              <a:cs typeface="Andalus" pitchFamily="2" charset="-78"/>
            </a:endParaRPr>
          </a:p>
          <a:p>
            <a:endParaRPr lang="en-US" sz="2100" dirty="0">
              <a:latin typeface="Andalus" pitchFamily="2" charset="-78"/>
              <a:cs typeface="Andalus" pitchFamily="2" charset="-78"/>
            </a:endParaRPr>
          </a:p>
        </p:txBody>
      </p:sp>
    </p:spTree>
    <p:extLst>
      <p:ext uri="{BB962C8B-B14F-4D97-AF65-F5344CB8AC3E}">
        <p14:creationId xmlns:p14="http://schemas.microsoft.com/office/powerpoint/2010/main" xmlns="" val="31135992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500" dirty="0" smtClean="0">
                <a:latin typeface="Andalus" pitchFamily="2" charset="-78"/>
                <a:cs typeface="Andalus" pitchFamily="2" charset="-78"/>
              </a:rPr>
              <a:t>What is Chronic Kidney Disease </a:t>
            </a:r>
            <a:endParaRPr lang="en-US" sz="3500" dirty="0">
              <a:latin typeface="Andalus" pitchFamily="2" charset="-78"/>
              <a:cs typeface="Andalus" pitchFamily="2" charset="-78"/>
            </a:endParaRPr>
          </a:p>
        </p:txBody>
      </p:sp>
      <p:sp>
        <p:nvSpPr>
          <p:cNvPr id="3" name="Content Placeholder 2"/>
          <p:cNvSpPr>
            <a:spLocks noGrp="1"/>
          </p:cNvSpPr>
          <p:nvPr>
            <p:ph idx="1"/>
          </p:nvPr>
        </p:nvSpPr>
        <p:spPr>
          <a:xfrm>
            <a:off x="457200" y="1447801"/>
            <a:ext cx="8229600" cy="2895600"/>
          </a:xfrm>
        </p:spPr>
        <p:txBody>
          <a:bodyPr>
            <a:normAutofit/>
          </a:bodyPr>
          <a:lstStyle/>
          <a:p>
            <a:r>
              <a:rPr lang="en-US" sz="2100" dirty="0">
                <a:latin typeface="Andalus" pitchFamily="2" charset="-78"/>
                <a:cs typeface="Andalus" pitchFamily="2" charset="-78"/>
              </a:rPr>
              <a:t>Chronic kidney disease occurs when one suffers from gradual and usually permanent loss of kidney function over </a:t>
            </a:r>
            <a:r>
              <a:rPr lang="en-US" sz="2100" dirty="0" smtClean="0">
                <a:latin typeface="Andalus" pitchFamily="2" charset="-78"/>
                <a:cs typeface="Andalus" pitchFamily="2" charset="-78"/>
              </a:rPr>
              <a:t>a period of time. </a:t>
            </a:r>
            <a:r>
              <a:rPr lang="en-US" sz="2100" dirty="0">
                <a:latin typeface="Andalus" pitchFamily="2" charset="-78"/>
                <a:cs typeface="Andalus" pitchFamily="2" charset="-78"/>
              </a:rPr>
              <a:t>This happens gradually, usually months to years. </a:t>
            </a:r>
          </a:p>
          <a:p>
            <a:r>
              <a:rPr lang="en-US" sz="2100" dirty="0">
                <a:latin typeface="Andalus" pitchFamily="2" charset="-78"/>
                <a:cs typeface="Andalus" pitchFamily="2" charset="-78"/>
              </a:rPr>
              <a:t>With loss of kidney function, there is an </a:t>
            </a:r>
            <a:r>
              <a:rPr lang="en-US" sz="2100" dirty="0" smtClean="0">
                <a:latin typeface="Andalus" pitchFamily="2" charset="-78"/>
                <a:cs typeface="Andalus" pitchFamily="2" charset="-78"/>
              </a:rPr>
              <a:t>increase of water, waste, </a:t>
            </a:r>
            <a:r>
              <a:rPr lang="en-US" sz="2100" dirty="0">
                <a:latin typeface="Andalus" pitchFamily="2" charset="-78"/>
                <a:cs typeface="Andalus" pitchFamily="2" charset="-78"/>
              </a:rPr>
              <a:t>and toxic substances, in the body, that are normally excreted by the kidney. Loss of kidney function also causes other problems such as anemia, high blood pressure, acidosis (excessive acidity of body fluids</a:t>
            </a:r>
            <a:r>
              <a:rPr lang="en-US" sz="2100" dirty="0" smtClean="0">
                <a:latin typeface="Andalus" pitchFamily="2" charset="-78"/>
                <a:cs typeface="Andalus" pitchFamily="2" charset="-78"/>
              </a:rPr>
              <a:t>), disorders </a:t>
            </a:r>
            <a:r>
              <a:rPr lang="en-US" sz="2100" dirty="0">
                <a:latin typeface="Andalus" pitchFamily="2" charset="-78"/>
                <a:cs typeface="Andalus" pitchFamily="2" charset="-78"/>
              </a:rPr>
              <a:t>of cholesterol and fatty acids, and bone disease.</a:t>
            </a:r>
          </a:p>
          <a:p>
            <a:endParaRPr lang="en-US" sz="2100" dirty="0">
              <a:latin typeface="Andalus" pitchFamily="2" charset="-78"/>
              <a:cs typeface="Andalus" pitchFamily="2" charset="-78"/>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nvSpPr>
        <p:spPr bwMode="auto">
          <a:xfrm>
            <a:off x="228600" y="467143"/>
            <a:ext cx="8763000" cy="9233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fontAlgn="base">
              <a:spcBef>
                <a:spcPct val="0"/>
              </a:spcBef>
              <a:spcAft>
                <a:spcPct val="0"/>
              </a:spcAft>
            </a:pPr>
            <a:r>
              <a:rPr lang="en-US" sz="2700" dirty="0" smtClean="0">
                <a:latin typeface="Andalus" pitchFamily="2" charset="-78"/>
                <a:cs typeface="Andalus" pitchFamily="2" charset="-78"/>
              </a:rPr>
              <a:t>Chronic </a:t>
            </a:r>
            <a:r>
              <a:rPr lang="en-US" sz="2700" dirty="0">
                <a:latin typeface="Andalus" pitchFamily="2" charset="-78"/>
                <a:cs typeface="Andalus" pitchFamily="2" charset="-78"/>
              </a:rPr>
              <a:t>kidney disease is divided into five stages of increasing </a:t>
            </a:r>
            <a:r>
              <a:rPr lang="en-US" sz="2700" dirty="0" smtClean="0">
                <a:latin typeface="Andalus" pitchFamily="2" charset="-78"/>
                <a:cs typeface="Andalus" pitchFamily="2" charset="-78"/>
              </a:rPr>
              <a:t>severity:</a:t>
            </a:r>
            <a:endParaRPr kumimoji="0" lang="en-US" sz="2700" i="0" u="none" strike="noStrike" cap="none" normalizeH="0" dirty="0" smtClean="0">
              <a:ln>
                <a:noFill/>
              </a:ln>
              <a:solidFill>
                <a:schemeClr val="tx1"/>
              </a:solidFill>
              <a:effectLst/>
              <a:latin typeface="Andalus" pitchFamily="2" charset="-78"/>
              <a:cs typeface="Andalus" pitchFamily="2" charset="-78"/>
            </a:endParaRPr>
          </a:p>
        </p:txBody>
      </p:sp>
      <p:graphicFrame>
        <p:nvGraphicFramePr>
          <p:cNvPr id="6" name="Table 5"/>
          <p:cNvGraphicFramePr>
            <a:graphicFrameLocks noGrp="1"/>
          </p:cNvGraphicFramePr>
          <p:nvPr>
            <p:extLst>
              <p:ext uri="{D42A27DB-BD31-4B8C-83A1-F6EECF244321}">
                <p14:modId xmlns:p14="http://schemas.microsoft.com/office/powerpoint/2010/main" xmlns="" val="3680657978"/>
              </p:ext>
            </p:extLst>
          </p:nvPr>
        </p:nvGraphicFramePr>
        <p:xfrm>
          <a:off x="914400" y="1828800"/>
          <a:ext cx="7391400" cy="4760257"/>
        </p:xfrm>
        <a:graphic>
          <a:graphicData uri="http://schemas.openxmlformats.org/drawingml/2006/table">
            <a:tbl>
              <a:tblPr firstRow="1" bandRow="1">
                <a:tableStyleId>{5940675A-B579-460E-94D1-54222C63F5DA}</a:tableStyleId>
              </a:tblPr>
              <a:tblGrid>
                <a:gridCol w="2463800"/>
                <a:gridCol w="2463800"/>
                <a:gridCol w="2463800"/>
              </a:tblGrid>
              <a:tr h="838198">
                <a:tc>
                  <a:txBody>
                    <a:bodyPr/>
                    <a:lstStyle/>
                    <a:p>
                      <a:pPr algn="ctr"/>
                      <a:r>
                        <a:rPr lang="en-US" dirty="0" smtClean="0">
                          <a:latin typeface="Andalus" pitchFamily="2" charset="-78"/>
                          <a:cs typeface="Andalus" pitchFamily="2" charset="-78"/>
                        </a:rPr>
                        <a:t>Stage</a:t>
                      </a:r>
                      <a:endParaRPr lang="en-US" dirty="0">
                        <a:latin typeface="Andalus" pitchFamily="2" charset="-78"/>
                        <a:cs typeface="Andalus" pitchFamily="2" charset="-78"/>
                      </a:endParaRPr>
                    </a:p>
                  </a:txBody>
                  <a:tcPr/>
                </a:tc>
                <a:tc>
                  <a:txBody>
                    <a:bodyPr/>
                    <a:lstStyle/>
                    <a:p>
                      <a:pPr algn="ctr"/>
                      <a:r>
                        <a:rPr lang="en-US" dirty="0" smtClean="0">
                          <a:latin typeface="Andalus" pitchFamily="2" charset="-78"/>
                          <a:cs typeface="Andalus" pitchFamily="2" charset="-78"/>
                        </a:rPr>
                        <a:t>Description</a:t>
                      </a:r>
                      <a:endParaRPr lang="en-US" dirty="0">
                        <a:latin typeface="Andalus" pitchFamily="2" charset="-78"/>
                        <a:cs typeface="Andalus" pitchFamily="2" charset="-78"/>
                      </a:endParaRPr>
                    </a:p>
                  </a:txBody>
                  <a:tcPr/>
                </a:tc>
                <a:tc>
                  <a:txBody>
                    <a:bodyPr/>
                    <a:lstStyle/>
                    <a:p>
                      <a:pPr algn="ctr"/>
                      <a:r>
                        <a:rPr lang="en-US" dirty="0" smtClean="0">
                          <a:latin typeface="Andalus" pitchFamily="2" charset="-78"/>
                          <a:cs typeface="Andalus" pitchFamily="2" charset="-78"/>
                        </a:rPr>
                        <a:t>GFR*</a:t>
                      </a:r>
                    </a:p>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latin typeface="Andalus" pitchFamily="2" charset="-78"/>
                          <a:cs typeface="Andalus" pitchFamily="2" charset="-78"/>
                        </a:rPr>
                        <a:t>mL/min/1/73m</a:t>
                      </a:r>
                      <a:r>
                        <a:rPr lang="en-US" sz="1800" kern="1200" baseline="30000" dirty="0" smtClean="0">
                          <a:solidFill>
                            <a:schemeClr val="tx1"/>
                          </a:solidFill>
                          <a:latin typeface="Andalus" pitchFamily="2" charset="-78"/>
                          <a:ea typeface="+mn-ea"/>
                          <a:cs typeface="Andalus" pitchFamily="2" charset="-78"/>
                        </a:rPr>
                        <a:t>2</a:t>
                      </a:r>
                      <a:endParaRPr lang="en-US" sz="1800" kern="1200" dirty="0" smtClean="0">
                        <a:solidFill>
                          <a:schemeClr val="tx1"/>
                        </a:solidFill>
                        <a:latin typeface="Andalus" pitchFamily="2" charset="-78"/>
                        <a:ea typeface="+mn-ea"/>
                        <a:cs typeface="Andalus" pitchFamily="2" charset="-78"/>
                      </a:endParaRPr>
                    </a:p>
                  </a:txBody>
                  <a:tcPr/>
                </a:tc>
              </a:tr>
              <a:tr h="683559">
                <a:tc>
                  <a:txBody>
                    <a:bodyPr/>
                    <a:lstStyle/>
                    <a:p>
                      <a:pPr algn="ctr"/>
                      <a:r>
                        <a:rPr lang="en-US" sz="1800" dirty="0" smtClean="0">
                          <a:latin typeface="Andalus" pitchFamily="2" charset="-78"/>
                          <a:cs typeface="Andalus" pitchFamily="2" charset="-78"/>
                        </a:rPr>
                        <a:t>1</a:t>
                      </a:r>
                      <a:endParaRPr lang="en-US" sz="1800" dirty="0">
                        <a:latin typeface="Andalus" pitchFamily="2" charset="-78"/>
                        <a:cs typeface="Andalus" pitchFamily="2" charset="-78"/>
                      </a:endParaRPr>
                    </a:p>
                  </a:txBody>
                  <a:tcPr/>
                </a:tc>
                <a:tc>
                  <a:txBody>
                    <a:bodyPr/>
                    <a:lstStyle/>
                    <a:p>
                      <a:r>
                        <a:rPr lang="en-US" sz="1800" dirty="0" smtClean="0">
                          <a:latin typeface="Andalus" pitchFamily="2" charset="-78"/>
                          <a:cs typeface="Andalus" pitchFamily="2" charset="-78"/>
                        </a:rPr>
                        <a:t>Slight kidney</a:t>
                      </a:r>
                      <a:r>
                        <a:rPr lang="en-US" sz="1800" baseline="0" dirty="0" smtClean="0">
                          <a:latin typeface="Andalus" pitchFamily="2" charset="-78"/>
                          <a:cs typeface="Andalus" pitchFamily="2" charset="-78"/>
                        </a:rPr>
                        <a:t> damage with normal or increased filtration</a:t>
                      </a:r>
                      <a:endParaRPr lang="en-US" sz="1800" dirty="0">
                        <a:latin typeface="Andalus" pitchFamily="2" charset="-78"/>
                        <a:cs typeface="Andalus" pitchFamily="2" charset="-78"/>
                      </a:endParaRPr>
                    </a:p>
                  </a:txBody>
                  <a:tcPr/>
                </a:tc>
                <a:tc>
                  <a:txBody>
                    <a:bodyPr/>
                    <a:lstStyle/>
                    <a:p>
                      <a:pPr algn="ctr"/>
                      <a:endParaRPr lang="en-US" dirty="0" smtClean="0">
                        <a:latin typeface="Andalus" pitchFamily="2" charset="-78"/>
                        <a:cs typeface="Andalus" pitchFamily="2" charset="-78"/>
                      </a:endParaRPr>
                    </a:p>
                    <a:p>
                      <a:pPr algn="ctr"/>
                      <a:r>
                        <a:rPr lang="en-US" dirty="0" smtClean="0">
                          <a:latin typeface="Andalus" pitchFamily="2" charset="-78"/>
                          <a:cs typeface="Andalus" pitchFamily="2" charset="-78"/>
                        </a:rPr>
                        <a:t>More than 90</a:t>
                      </a:r>
                      <a:endParaRPr lang="en-US" dirty="0">
                        <a:latin typeface="Andalus" pitchFamily="2" charset="-78"/>
                        <a:cs typeface="Andalus" pitchFamily="2" charset="-78"/>
                      </a:endParaRPr>
                    </a:p>
                  </a:txBody>
                  <a:tcPr/>
                </a:tc>
              </a:tr>
              <a:tr h="683559">
                <a:tc>
                  <a:txBody>
                    <a:bodyPr/>
                    <a:lstStyle/>
                    <a:p>
                      <a:pPr algn="ctr"/>
                      <a:r>
                        <a:rPr lang="en-US" sz="1800" dirty="0" smtClean="0">
                          <a:latin typeface="Andalus" pitchFamily="2" charset="-78"/>
                          <a:cs typeface="Andalus" pitchFamily="2" charset="-78"/>
                        </a:rPr>
                        <a:t>2</a:t>
                      </a:r>
                      <a:endParaRPr lang="en-US" sz="1800" dirty="0">
                        <a:latin typeface="Andalus" pitchFamily="2" charset="-78"/>
                        <a:cs typeface="Andalus" pitchFamily="2" charset="-78"/>
                      </a:endParaRPr>
                    </a:p>
                  </a:txBody>
                  <a:tcPr/>
                </a:tc>
                <a:tc>
                  <a:txBody>
                    <a:bodyPr/>
                    <a:lstStyle/>
                    <a:p>
                      <a:r>
                        <a:rPr lang="en-US" sz="1800" dirty="0" smtClean="0">
                          <a:latin typeface="Andalus" pitchFamily="2" charset="-78"/>
                          <a:cs typeface="Andalus" pitchFamily="2" charset="-78"/>
                        </a:rPr>
                        <a:t>Mild decrease in kidney function</a:t>
                      </a:r>
                      <a:endParaRPr lang="en-US" sz="1800" dirty="0">
                        <a:latin typeface="Andalus" pitchFamily="2" charset="-78"/>
                        <a:cs typeface="Andalus" pitchFamily="2" charset="-78"/>
                      </a:endParaRPr>
                    </a:p>
                  </a:txBody>
                  <a:tcPr/>
                </a:tc>
                <a:tc>
                  <a:txBody>
                    <a:bodyPr/>
                    <a:lstStyle/>
                    <a:p>
                      <a:pPr algn="ctr"/>
                      <a:r>
                        <a:rPr lang="en-US" dirty="0" smtClean="0">
                          <a:latin typeface="Andalus" pitchFamily="2" charset="-78"/>
                          <a:cs typeface="Andalus" pitchFamily="2" charset="-78"/>
                        </a:rPr>
                        <a:t>60-89</a:t>
                      </a:r>
                      <a:endParaRPr lang="en-US" dirty="0">
                        <a:latin typeface="Andalus" pitchFamily="2" charset="-78"/>
                        <a:cs typeface="Andalus" pitchFamily="2" charset="-78"/>
                      </a:endParaRPr>
                    </a:p>
                  </a:txBody>
                  <a:tcPr/>
                </a:tc>
              </a:tr>
              <a:tr h="683559">
                <a:tc>
                  <a:txBody>
                    <a:bodyPr/>
                    <a:lstStyle/>
                    <a:p>
                      <a:pPr algn="ctr"/>
                      <a:r>
                        <a:rPr lang="en-US" sz="1800" dirty="0" smtClean="0">
                          <a:latin typeface="Andalus" pitchFamily="2" charset="-78"/>
                          <a:cs typeface="Andalus" pitchFamily="2" charset="-78"/>
                        </a:rPr>
                        <a:t>3</a:t>
                      </a:r>
                      <a:endParaRPr lang="en-US" sz="1800" dirty="0">
                        <a:latin typeface="Andalus" pitchFamily="2" charset="-78"/>
                        <a:cs typeface="Andalus" pitchFamily="2" charset="-78"/>
                      </a:endParaRPr>
                    </a:p>
                  </a:txBody>
                  <a:tcPr/>
                </a:tc>
                <a:tc>
                  <a:txBody>
                    <a:bodyPr/>
                    <a:lstStyle/>
                    <a:p>
                      <a:r>
                        <a:rPr lang="en-US" sz="1800" dirty="0" smtClean="0">
                          <a:latin typeface="Andalus" pitchFamily="2" charset="-78"/>
                          <a:cs typeface="Andalus" pitchFamily="2" charset="-78"/>
                        </a:rPr>
                        <a:t>Moderate</a:t>
                      </a:r>
                      <a:r>
                        <a:rPr lang="en-US" sz="1800" baseline="0" dirty="0" smtClean="0">
                          <a:latin typeface="Andalus" pitchFamily="2" charset="-78"/>
                          <a:cs typeface="Andalus" pitchFamily="2" charset="-78"/>
                        </a:rPr>
                        <a:t> decrease in kidney function</a:t>
                      </a:r>
                      <a:endParaRPr lang="en-US" sz="1800" dirty="0">
                        <a:latin typeface="Andalus" pitchFamily="2" charset="-78"/>
                        <a:cs typeface="Andalus" pitchFamily="2" charset="-78"/>
                      </a:endParaRPr>
                    </a:p>
                  </a:txBody>
                  <a:tcPr/>
                </a:tc>
                <a:tc>
                  <a:txBody>
                    <a:bodyPr/>
                    <a:lstStyle/>
                    <a:p>
                      <a:pPr algn="ctr"/>
                      <a:r>
                        <a:rPr lang="en-US" dirty="0" smtClean="0">
                          <a:latin typeface="Andalus" pitchFamily="2" charset="-78"/>
                          <a:cs typeface="Andalus" pitchFamily="2" charset="-78"/>
                        </a:rPr>
                        <a:t>30-59</a:t>
                      </a:r>
                      <a:endParaRPr lang="en-US" dirty="0">
                        <a:latin typeface="Andalus" pitchFamily="2" charset="-78"/>
                        <a:cs typeface="Andalus" pitchFamily="2" charset="-78"/>
                      </a:endParaRPr>
                    </a:p>
                  </a:txBody>
                  <a:tcPr/>
                </a:tc>
              </a:tr>
              <a:tr h="683559">
                <a:tc>
                  <a:txBody>
                    <a:bodyPr/>
                    <a:lstStyle/>
                    <a:p>
                      <a:pPr algn="ctr"/>
                      <a:r>
                        <a:rPr lang="en-US" sz="1800" dirty="0" smtClean="0">
                          <a:latin typeface="Andalus" pitchFamily="2" charset="-78"/>
                          <a:cs typeface="Andalus" pitchFamily="2" charset="-78"/>
                        </a:rPr>
                        <a:t>4</a:t>
                      </a:r>
                      <a:endParaRPr lang="en-US" sz="1800" dirty="0">
                        <a:latin typeface="Andalus" pitchFamily="2" charset="-78"/>
                        <a:cs typeface="Andalus" pitchFamily="2" charset="-78"/>
                      </a:endParaRPr>
                    </a:p>
                  </a:txBody>
                  <a:tcPr/>
                </a:tc>
                <a:tc>
                  <a:txBody>
                    <a:bodyPr/>
                    <a:lstStyle/>
                    <a:p>
                      <a:r>
                        <a:rPr lang="en-US" sz="1800" dirty="0" smtClean="0">
                          <a:latin typeface="Andalus" pitchFamily="2" charset="-78"/>
                          <a:cs typeface="Andalus" pitchFamily="2" charset="-78"/>
                        </a:rPr>
                        <a:t>Severe decrease</a:t>
                      </a:r>
                      <a:r>
                        <a:rPr lang="en-US" sz="1800" baseline="0" dirty="0" smtClean="0">
                          <a:latin typeface="Andalus" pitchFamily="2" charset="-78"/>
                          <a:cs typeface="Andalus" pitchFamily="2" charset="-78"/>
                        </a:rPr>
                        <a:t> in kidney function</a:t>
                      </a:r>
                      <a:endParaRPr lang="en-US" sz="1800" dirty="0">
                        <a:latin typeface="Andalus" pitchFamily="2" charset="-78"/>
                        <a:cs typeface="Andalus" pitchFamily="2" charset="-78"/>
                      </a:endParaRPr>
                    </a:p>
                  </a:txBody>
                  <a:tcPr/>
                </a:tc>
                <a:tc>
                  <a:txBody>
                    <a:bodyPr/>
                    <a:lstStyle/>
                    <a:p>
                      <a:pPr algn="ctr"/>
                      <a:r>
                        <a:rPr lang="en-US" dirty="0" smtClean="0">
                          <a:latin typeface="Andalus" pitchFamily="2" charset="-78"/>
                          <a:cs typeface="Andalus" pitchFamily="2" charset="-78"/>
                        </a:rPr>
                        <a:t>15-29</a:t>
                      </a:r>
                      <a:endParaRPr lang="en-US" dirty="0">
                        <a:latin typeface="Andalus" pitchFamily="2" charset="-78"/>
                        <a:cs typeface="Andalus" pitchFamily="2" charset="-78"/>
                      </a:endParaRPr>
                    </a:p>
                  </a:txBody>
                  <a:tcPr/>
                </a:tc>
              </a:tr>
              <a:tr h="956982">
                <a:tc>
                  <a:txBody>
                    <a:bodyPr/>
                    <a:lstStyle/>
                    <a:p>
                      <a:pPr algn="ctr"/>
                      <a:r>
                        <a:rPr lang="en-US" sz="1800" dirty="0" smtClean="0">
                          <a:latin typeface="Andalus" pitchFamily="2" charset="-78"/>
                          <a:cs typeface="Andalus" pitchFamily="2" charset="-78"/>
                        </a:rPr>
                        <a:t>5</a:t>
                      </a:r>
                      <a:endParaRPr lang="en-US" sz="1800" dirty="0">
                        <a:latin typeface="Andalus" pitchFamily="2" charset="-78"/>
                        <a:cs typeface="Andalus" pitchFamily="2" charset="-78"/>
                      </a:endParaRPr>
                    </a:p>
                  </a:txBody>
                  <a:tcPr/>
                </a:tc>
                <a:tc>
                  <a:txBody>
                    <a:bodyPr/>
                    <a:lstStyle/>
                    <a:p>
                      <a:r>
                        <a:rPr lang="en-US" sz="1800" dirty="0" smtClean="0">
                          <a:latin typeface="Andalus" pitchFamily="2" charset="-78"/>
                          <a:cs typeface="Andalus" pitchFamily="2" charset="-78"/>
                        </a:rPr>
                        <a:t>Kidney failure</a:t>
                      </a:r>
                      <a:endParaRPr lang="en-US" sz="1800" dirty="0">
                        <a:latin typeface="Andalus" pitchFamily="2" charset="-78"/>
                        <a:cs typeface="Andalus" pitchFamily="2" charset="-78"/>
                      </a:endParaRPr>
                    </a:p>
                  </a:txBody>
                  <a:tcPr/>
                </a:tc>
                <a:tc>
                  <a:txBody>
                    <a:bodyPr/>
                    <a:lstStyle/>
                    <a:p>
                      <a:pPr algn="ctr"/>
                      <a:endParaRPr lang="en-US" dirty="0" smtClean="0">
                        <a:latin typeface="Andalus" pitchFamily="2" charset="-78"/>
                        <a:cs typeface="Andalus" pitchFamily="2" charset="-78"/>
                      </a:endParaRPr>
                    </a:p>
                    <a:p>
                      <a:pPr algn="ctr"/>
                      <a:r>
                        <a:rPr lang="en-US" dirty="0" smtClean="0">
                          <a:latin typeface="Andalus" pitchFamily="2" charset="-78"/>
                          <a:cs typeface="Andalus" pitchFamily="2" charset="-78"/>
                        </a:rPr>
                        <a:t>Less than 15 (or </a:t>
                      </a:r>
                      <a:r>
                        <a:rPr lang="en-US" b="1" dirty="0" smtClean="0">
                          <a:latin typeface="Andalus" pitchFamily="2" charset="-78"/>
                          <a:cs typeface="Andalus" pitchFamily="2" charset="-78"/>
                        </a:rPr>
                        <a:t>dialysis</a:t>
                      </a:r>
                      <a:r>
                        <a:rPr lang="en-US" dirty="0" smtClean="0">
                          <a:latin typeface="Andalus" pitchFamily="2" charset="-78"/>
                          <a:cs typeface="Andalus" pitchFamily="2" charset="-78"/>
                        </a:rPr>
                        <a:t>)</a:t>
                      </a:r>
                      <a:endParaRPr lang="en-US" dirty="0">
                        <a:latin typeface="Andalus" pitchFamily="2" charset="-78"/>
                        <a:cs typeface="Andalus" pitchFamily="2" charset="-78"/>
                      </a:endParaRPr>
                    </a:p>
                  </a:txBody>
                  <a:tcPr/>
                </a:tc>
              </a:tr>
            </a:tbl>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3"/>
          <p:cNvSpPr txBox="1">
            <a:spLocks/>
          </p:cNvSpPr>
          <p:nvPr/>
        </p:nvSpPr>
        <p:spPr>
          <a:xfrm>
            <a:off x="534154" y="114300"/>
            <a:ext cx="8229600"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500" b="1" i="0" u="sng" strike="noStrike" kern="1200" cap="none" spc="0" normalizeH="0" baseline="0" noProof="0" dirty="0" smtClean="0">
                <a:ln>
                  <a:noFill/>
                </a:ln>
                <a:solidFill>
                  <a:schemeClr val="tx1"/>
                </a:solidFill>
                <a:effectLst/>
                <a:uLnTx/>
                <a:uFillTx/>
                <a:latin typeface="Andalus" pitchFamily="2" charset="-78"/>
                <a:ea typeface="+mj-ea"/>
                <a:cs typeface="Andalus" pitchFamily="2" charset="-78"/>
              </a:rPr>
              <a:t>Chronic Kidney Disease</a:t>
            </a:r>
            <a:endParaRPr kumimoji="0" lang="en-US" sz="3500" b="1" i="0" u="sng" strike="noStrike" kern="1200" cap="none" spc="0" normalizeH="0" baseline="0" noProof="0" dirty="0">
              <a:ln>
                <a:noFill/>
              </a:ln>
              <a:solidFill>
                <a:schemeClr val="tx1"/>
              </a:solidFill>
              <a:effectLst/>
              <a:uLnTx/>
              <a:uFillTx/>
              <a:latin typeface="Andalus" pitchFamily="2" charset="-78"/>
              <a:ea typeface="+mj-ea"/>
              <a:cs typeface="Andalus" pitchFamily="2" charset="-78"/>
            </a:endParaRPr>
          </a:p>
        </p:txBody>
      </p:sp>
      <p:sp>
        <p:nvSpPr>
          <p:cNvPr id="11" name="Content Placeholder 4"/>
          <p:cNvSpPr txBox="1">
            <a:spLocks/>
          </p:cNvSpPr>
          <p:nvPr/>
        </p:nvSpPr>
        <p:spPr>
          <a:xfrm>
            <a:off x="457200" y="1257300"/>
            <a:ext cx="4191754" cy="5372100"/>
          </a:xfrm>
          <a:prstGeom prst="rect">
            <a:avLst/>
          </a:prstGeom>
        </p:spPr>
        <p:txBody>
          <a:bodyPr vert="horz" lIns="91440" tIns="45720" rIns="91440" bIns="45720" rtlCol="0">
            <a:normAutofit/>
          </a:bodyPr>
          <a:lstStyle/>
          <a:p>
            <a:pPr marL="342900" marR="0" lvl="0" indent="-342900" defTabSz="914400" rtl="0" eaLnBrk="1" fontAlgn="auto" latinLnBrk="0" hangingPunct="1">
              <a:lnSpc>
                <a:spcPct val="100000"/>
              </a:lnSpc>
              <a:spcBef>
                <a:spcPct val="20000"/>
              </a:spcBef>
              <a:spcAft>
                <a:spcPts val="0"/>
              </a:spcAft>
              <a:buClrTx/>
              <a:buSzTx/>
              <a:buFont typeface="Arial" pitchFamily="34" charset="0"/>
              <a:buNone/>
              <a:tabLst/>
              <a:defRPr/>
            </a:pPr>
            <a:r>
              <a:rPr lang="en-US" b="1" dirty="0" smtClean="0">
                <a:latin typeface="Andalus" pitchFamily="2" charset="-78"/>
                <a:cs typeface="Andalus" pitchFamily="2" charset="-78"/>
              </a:rPr>
              <a:t>Symptoms of Chronic Kidney Disease:</a:t>
            </a:r>
          </a:p>
          <a:p>
            <a:pPr marL="342900" marR="0" lvl="0" indent="-342900"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b="1" i="0" u="none" strike="noStrike" kern="1200" cap="none" spc="0" normalizeH="0" baseline="0" noProof="0" dirty="0" smtClean="0">
              <a:ln>
                <a:noFill/>
              </a:ln>
              <a:solidFill>
                <a:schemeClr val="tx1"/>
              </a:solidFill>
              <a:effectLst/>
              <a:uLnTx/>
              <a:uFillTx/>
              <a:latin typeface="Andalus" pitchFamily="2" charset="-78"/>
              <a:cs typeface="Andalus" pitchFamily="2" charset="-78"/>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b="0" i="0" u="none" strike="noStrike" kern="1200" cap="none" spc="0" normalizeH="0" baseline="0" noProof="0" dirty="0" smtClean="0">
                <a:ln>
                  <a:noFill/>
                </a:ln>
                <a:solidFill>
                  <a:schemeClr val="tx1"/>
                </a:solidFill>
                <a:effectLst/>
                <a:uLnTx/>
                <a:uFillTx/>
                <a:latin typeface="Andalus" pitchFamily="2" charset="-78"/>
                <a:cs typeface="Andalus" pitchFamily="2" charset="-78"/>
              </a:rPr>
              <a:t>Swelling</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b="0" i="0" u="none" strike="noStrike" kern="1200" cap="none" spc="0" normalizeH="0" baseline="0" noProof="0" dirty="0" smtClean="0">
                <a:ln>
                  <a:noFill/>
                </a:ln>
                <a:solidFill>
                  <a:schemeClr val="tx1"/>
                </a:solidFill>
                <a:effectLst/>
                <a:uLnTx/>
                <a:uFillTx/>
                <a:latin typeface="Andalus" pitchFamily="2" charset="-78"/>
                <a:cs typeface="Andalus" pitchFamily="2" charset="-78"/>
              </a:rPr>
              <a:t>Fatigue</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b="0" i="0" u="none" strike="noStrike" kern="1200" cap="none" spc="0" normalizeH="0" baseline="0" noProof="0" dirty="0" smtClean="0">
                <a:ln>
                  <a:noFill/>
                </a:ln>
                <a:solidFill>
                  <a:schemeClr val="tx1"/>
                </a:solidFill>
                <a:effectLst/>
                <a:uLnTx/>
                <a:uFillTx/>
                <a:latin typeface="Andalus" pitchFamily="2" charset="-78"/>
                <a:cs typeface="Andalus" pitchFamily="2" charset="-78"/>
              </a:rPr>
              <a:t>Skin Rash/Itching</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b="0" i="0" u="none" strike="noStrike" kern="1200" cap="none" spc="0" normalizeH="0" baseline="0" noProof="0" dirty="0" smtClean="0">
                <a:ln>
                  <a:noFill/>
                </a:ln>
                <a:solidFill>
                  <a:schemeClr val="tx1"/>
                </a:solidFill>
                <a:effectLst/>
                <a:uLnTx/>
                <a:uFillTx/>
                <a:latin typeface="Andalus" pitchFamily="2" charset="-78"/>
                <a:cs typeface="Andalus" pitchFamily="2" charset="-78"/>
              </a:rPr>
              <a:t>Metallic Taste In Mouth/Ammonia Breath</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b="0" i="0" u="none" strike="noStrike" kern="1200" cap="none" spc="0" normalizeH="0" baseline="0" noProof="0" dirty="0" smtClean="0">
                <a:ln>
                  <a:noFill/>
                </a:ln>
                <a:solidFill>
                  <a:schemeClr val="tx1"/>
                </a:solidFill>
                <a:effectLst/>
                <a:uLnTx/>
                <a:uFillTx/>
                <a:latin typeface="Andalus" pitchFamily="2" charset="-78"/>
                <a:cs typeface="Andalus" pitchFamily="2" charset="-78"/>
              </a:rPr>
              <a:t>Nausea and Vomiting</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b="0" i="0" u="none" strike="noStrike" kern="1200" cap="none" spc="0" normalizeH="0" baseline="0" noProof="0" dirty="0" smtClean="0">
                <a:ln>
                  <a:noFill/>
                </a:ln>
                <a:solidFill>
                  <a:schemeClr val="tx1"/>
                </a:solidFill>
                <a:effectLst/>
                <a:uLnTx/>
                <a:uFillTx/>
                <a:latin typeface="Andalus" pitchFamily="2" charset="-78"/>
                <a:cs typeface="Andalus" pitchFamily="2" charset="-78"/>
              </a:rPr>
              <a:t>Shortness of Breath</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b="0" i="0" u="none" strike="noStrike" kern="1200" cap="none" spc="0" normalizeH="0" baseline="0" noProof="0" dirty="0" smtClean="0">
                <a:ln>
                  <a:noFill/>
                </a:ln>
                <a:solidFill>
                  <a:schemeClr val="tx1"/>
                </a:solidFill>
                <a:effectLst/>
                <a:uLnTx/>
                <a:uFillTx/>
                <a:latin typeface="Andalus" pitchFamily="2" charset="-78"/>
                <a:cs typeface="Andalus" pitchFamily="2" charset="-78"/>
              </a:rPr>
              <a:t>Feeling Cold</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b="0" i="0" u="none" strike="noStrike" kern="1200" cap="none" spc="0" normalizeH="0" baseline="0" noProof="0" dirty="0" smtClean="0">
                <a:ln>
                  <a:noFill/>
                </a:ln>
                <a:solidFill>
                  <a:schemeClr val="tx1"/>
                </a:solidFill>
                <a:effectLst/>
                <a:uLnTx/>
                <a:uFillTx/>
                <a:latin typeface="Andalus" pitchFamily="2" charset="-78"/>
                <a:cs typeface="Andalus" pitchFamily="2" charset="-78"/>
              </a:rPr>
              <a:t>Dizziness and Trouble Concentrating, Headaches</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b="0" i="0" u="none" strike="noStrike" kern="1200" cap="none" spc="0" normalizeH="0" baseline="0" noProof="0" dirty="0" smtClean="0">
                <a:ln>
                  <a:noFill/>
                </a:ln>
                <a:solidFill>
                  <a:schemeClr val="tx1"/>
                </a:solidFill>
                <a:effectLst/>
                <a:uLnTx/>
                <a:uFillTx/>
                <a:latin typeface="Andalus" pitchFamily="2" charset="-78"/>
                <a:cs typeface="Andalus" pitchFamily="2" charset="-78"/>
              </a:rPr>
              <a:t>Leg Pain</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b="0" i="0" u="none" strike="noStrike" kern="1200" cap="none" spc="0" normalizeH="0" baseline="0" noProof="0" dirty="0" smtClean="0">
                <a:ln>
                  <a:noFill/>
                </a:ln>
                <a:solidFill>
                  <a:schemeClr val="tx1"/>
                </a:solidFill>
                <a:effectLst/>
                <a:uLnTx/>
                <a:uFillTx/>
                <a:latin typeface="Andalus" pitchFamily="2" charset="-78"/>
                <a:cs typeface="Andalus" pitchFamily="2" charset="-78"/>
              </a:rPr>
              <a:t>Bone Pain</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b="0" i="0" u="none" strike="noStrike" kern="1200" cap="none" spc="0" normalizeH="0" baseline="0" noProof="0" dirty="0" smtClean="0">
                <a:ln>
                  <a:noFill/>
                </a:ln>
                <a:solidFill>
                  <a:schemeClr val="tx1"/>
                </a:solidFill>
                <a:effectLst/>
                <a:uLnTx/>
                <a:uFillTx/>
                <a:latin typeface="Andalus" pitchFamily="2" charset="-78"/>
                <a:cs typeface="Andalus" pitchFamily="2" charset="-78"/>
              </a:rPr>
              <a:t>Chest Pain</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b="0" i="0" u="none" strike="noStrike" kern="1200" cap="none" spc="0" normalizeH="0" baseline="0" noProof="0" dirty="0" smtClean="0">
                <a:ln>
                  <a:noFill/>
                </a:ln>
                <a:solidFill>
                  <a:schemeClr val="tx1"/>
                </a:solidFill>
                <a:effectLst/>
                <a:uLnTx/>
                <a:uFillTx/>
                <a:latin typeface="Andalus" pitchFamily="2" charset="-78"/>
                <a:cs typeface="Andalus" pitchFamily="2" charset="-78"/>
              </a:rPr>
              <a:t>High Blood Pressure</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b="0" i="0" u="none" strike="noStrike" kern="1200" cap="none" spc="0" normalizeH="0" baseline="0" noProof="0" dirty="0">
              <a:ln>
                <a:noFill/>
              </a:ln>
              <a:solidFill>
                <a:schemeClr val="tx1"/>
              </a:solidFill>
              <a:effectLst/>
              <a:uLnTx/>
              <a:uFillTx/>
              <a:latin typeface="Andalus" pitchFamily="2" charset="-78"/>
              <a:cs typeface="Andalus" pitchFamily="2" charset="-78"/>
            </a:endParaRPr>
          </a:p>
        </p:txBody>
      </p:sp>
      <p:sp>
        <p:nvSpPr>
          <p:cNvPr id="12" name="Content Placeholder 5"/>
          <p:cNvSpPr txBox="1">
            <a:spLocks/>
          </p:cNvSpPr>
          <p:nvPr/>
        </p:nvSpPr>
        <p:spPr>
          <a:xfrm>
            <a:off x="4648200" y="1261827"/>
            <a:ext cx="4038600" cy="2681523"/>
          </a:xfrm>
          <a:prstGeom prst="rect">
            <a:avLst/>
          </a:prstGeom>
        </p:spPr>
        <p:txBody>
          <a:bodyPr vert="horz" lIns="91440" tIns="45720" rIns="91440" bIns="45720" rtlCol="0">
            <a:normAutofit/>
          </a:bodyPr>
          <a:lstStyle/>
          <a:p>
            <a:pPr marL="342900" marR="0" lvl="0" indent="-342900"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b="1" i="0" u="none" strike="noStrike" kern="1200" cap="none" spc="0" normalizeH="0" baseline="0" noProof="0" dirty="0" smtClean="0">
                <a:ln>
                  <a:noFill/>
                </a:ln>
                <a:solidFill>
                  <a:schemeClr val="tx1"/>
                </a:solidFill>
                <a:effectLst/>
                <a:uLnTx/>
                <a:uFillTx/>
                <a:latin typeface="Andalus" pitchFamily="2" charset="-78"/>
                <a:cs typeface="Andalus" pitchFamily="2" charset="-78"/>
              </a:rPr>
              <a:t>Causes</a:t>
            </a:r>
            <a:r>
              <a:rPr kumimoji="0" lang="en-US" b="1" i="0" u="none" strike="noStrike" kern="1200" cap="none" spc="0" normalizeH="0" noProof="0" dirty="0" smtClean="0">
                <a:ln>
                  <a:noFill/>
                </a:ln>
                <a:solidFill>
                  <a:schemeClr val="tx1"/>
                </a:solidFill>
                <a:effectLst/>
                <a:uLnTx/>
                <a:uFillTx/>
                <a:latin typeface="Andalus" pitchFamily="2" charset="-78"/>
                <a:cs typeface="Andalus" pitchFamily="2" charset="-78"/>
              </a:rPr>
              <a:t> of Chronic Kidney Disease:</a:t>
            </a:r>
          </a:p>
          <a:p>
            <a:pPr marL="342900" marR="0" lvl="0" indent="-342900"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b="1" i="0" u="none" strike="noStrike" kern="1200" cap="none" spc="0" normalizeH="0" baseline="0" noProof="0" dirty="0" smtClean="0">
              <a:ln>
                <a:noFill/>
              </a:ln>
              <a:solidFill>
                <a:schemeClr val="tx1"/>
              </a:solidFill>
              <a:effectLst/>
              <a:uLnTx/>
              <a:uFillTx/>
              <a:latin typeface="Andalus" pitchFamily="2" charset="-78"/>
              <a:cs typeface="Andalus" pitchFamily="2" charset="-78"/>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b="0" i="0" u="none" strike="noStrike" kern="1200" cap="none" spc="0" normalizeH="0" baseline="0" noProof="0" dirty="0" smtClean="0">
                <a:ln>
                  <a:noFill/>
                </a:ln>
                <a:solidFill>
                  <a:schemeClr val="tx1"/>
                </a:solidFill>
                <a:effectLst/>
                <a:uLnTx/>
                <a:uFillTx/>
                <a:latin typeface="Andalus" pitchFamily="2" charset="-78"/>
                <a:cs typeface="Andalus" pitchFamily="2" charset="-78"/>
              </a:rPr>
              <a:t>High Blood Pressure</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b="0" i="0" u="none" strike="noStrike" kern="1200" cap="none" spc="0" normalizeH="0" baseline="0" noProof="0" dirty="0" smtClean="0">
                <a:ln>
                  <a:noFill/>
                </a:ln>
                <a:solidFill>
                  <a:schemeClr val="tx1"/>
                </a:solidFill>
                <a:effectLst/>
                <a:uLnTx/>
                <a:uFillTx/>
                <a:latin typeface="Andalus" pitchFamily="2" charset="-78"/>
                <a:cs typeface="Andalus" pitchFamily="2" charset="-78"/>
              </a:rPr>
              <a:t>Diabetes</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b="0" i="0" u="none" strike="noStrike" kern="1200" cap="none" spc="0" normalizeH="0" baseline="0" noProof="0" dirty="0" smtClean="0">
                <a:ln>
                  <a:noFill/>
                </a:ln>
                <a:solidFill>
                  <a:schemeClr val="tx1"/>
                </a:solidFill>
                <a:effectLst/>
                <a:uLnTx/>
                <a:uFillTx/>
                <a:latin typeface="Andalus" pitchFamily="2" charset="-78"/>
                <a:cs typeface="Andalus" pitchFamily="2" charset="-78"/>
              </a:rPr>
              <a:t>Hardening of the Arteries</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b="0" i="0" u="none" strike="noStrike" kern="1200" cap="none" spc="0" normalizeH="0" baseline="0" noProof="0" dirty="0" smtClean="0">
                <a:ln>
                  <a:noFill/>
                </a:ln>
                <a:solidFill>
                  <a:schemeClr val="tx1"/>
                </a:solidFill>
                <a:effectLst/>
                <a:uLnTx/>
                <a:uFillTx/>
                <a:latin typeface="Andalus" pitchFamily="2" charset="-78"/>
                <a:cs typeface="Andalus" pitchFamily="2" charset="-78"/>
              </a:rPr>
              <a:t>Heart Disease</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b="0" i="0" u="none" strike="noStrike" kern="1200" cap="none" spc="0" normalizeH="0" baseline="0" noProof="0" dirty="0" smtClean="0">
                <a:ln>
                  <a:noFill/>
                </a:ln>
                <a:solidFill>
                  <a:schemeClr val="tx1"/>
                </a:solidFill>
                <a:effectLst/>
                <a:uLnTx/>
                <a:uFillTx/>
                <a:latin typeface="Andalus" pitchFamily="2" charset="-78"/>
                <a:cs typeface="Andalus" pitchFamily="2" charset="-78"/>
              </a:rPr>
              <a:t>Liver Disease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b="0" i="0" u="none" strike="noStrike" kern="1200" cap="none" spc="0" normalizeH="0" baseline="0" noProof="0" dirty="0" smtClean="0">
                <a:ln>
                  <a:noFill/>
                </a:ln>
                <a:solidFill>
                  <a:schemeClr val="tx1"/>
                </a:solidFill>
                <a:effectLst/>
                <a:uLnTx/>
                <a:uFillTx/>
                <a:latin typeface="Andalus" pitchFamily="2" charset="-78"/>
                <a:cs typeface="Andalus" pitchFamily="2" charset="-78"/>
              </a:rPr>
              <a:t>High Cholesterol</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b="0" i="0" u="none" strike="noStrike" kern="1200" cap="none" spc="0" normalizeH="0" baseline="0" noProof="0" dirty="0" smtClean="0">
              <a:ln>
                <a:noFill/>
              </a:ln>
              <a:solidFill>
                <a:schemeClr val="tx1"/>
              </a:solidFill>
              <a:effectLst/>
              <a:uLnTx/>
              <a:uFillTx/>
              <a:latin typeface="Andalus" pitchFamily="2" charset="-78"/>
              <a:cs typeface="Andalus" pitchFamily="2" charset="-78"/>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b="0" i="0" u="none" strike="noStrike" kern="1200" cap="none" spc="0" normalizeH="0" baseline="0" noProof="0" dirty="0">
              <a:ln>
                <a:noFill/>
              </a:ln>
              <a:solidFill>
                <a:schemeClr val="tx1"/>
              </a:solidFill>
              <a:effectLst/>
              <a:uLnTx/>
              <a:uFillTx/>
              <a:latin typeface="Andalus" pitchFamily="2" charset="-78"/>
              <a:cs typeface="Andalus" pitchFamily="2" charset="-78"/>
            </a:endParaRPr>
          </a:p>
        </p:txBody>
      </p:sp>
      <p:sp>
        <p:nvSpPr>
          <p:cNvPr id="2" name="TextBox 1"/>
          <p:cNvSpPr txBox="1"/>
          <p:nvPr/>
        </p:nvSpPr>
        <p:spPr>
          <a:xfrm>
            <a:off x="4800600" y="4191000"/>
            <a:ext cx="4038600" cy="2308324"/>
          </a:xfrm>
          <a:prstGeom prst="rect">
            <a:avLst/>
          </a:prstGeom>
          <a:noFill/>
        </p:spPr>
        <p:txBody>
          <a:bodyPr wrap="square" rtlCol="0">
            <a:spAutoFit/>
          </a:bodyPr>
          <a:lstStyle/>
          <a:p>
            <a:r>
              <a:rPr lang="en-US" b="1" dirty="0">
                <a:latin typeface="Andalus" pitchFamily="2" charset="-78"/>
                <a:cs typeface="Andalus" pitchFamily="2" charset="-78"/>
              </a:rPr>
              <a:t>Body Systems that are Affected by Chronic Kidney </a:t>
            </a:r>
            <a:r>
              <a:rPr lang="en-US" b="1" dirty="0" smtClean="0">
                <a:latin typeface="Andalus" pitchFamily="2" charset="-78"/>
                <a:cs typeface="Andalus" pitchFamily="2" charset="-78"/>
              </a:rPr>
              <a:t>Disease:</a:t>
            </a:r>
          </a:p>
          <a:p>
            <a:endParaRPr lang="en-US" dirty="0" smtClean="0">
              <a:latin typeface="Andalus" pitchFamily="2" charset="-78"/>
              <a:cs typeface="Andalus" pitchFamily="2" charset="-78"/>
            </a:endParaRPr>
          </a:p>
          <a:p>
            <a:pPr marL="285750" indent="-285750">
              <a:buFont typeface="Arial" pitchFamily="34" charset="0"/>
              <a:buChar char="•"/>
            </a:pPr>
            <a:r>
              <a:rPr lang="en-US" dirty="0" smtClean="0">
                <a:latin typeface="Andalus" pitchFamily="2" charset="-78"/>
                <a:cs typeface="Andalus" pitchFamily="2" charset="-78"/>
              </a:rPr>
              <a:t>Respiratory System</a:t>
            </a:r>
          </a:p>
          <a:p>
            <a:pPr marL="285750" indent="-285750">
              <a:buFont typeface="Arial" pitchFamily="34" charset="0"/>
              <a:buChar char="•"/>
            </a:pPr>
            <a:r>
              <a:rPr lang="en-US" dirty="0" smtClean="0">
                <a:latin typeface="Andalus" pitchFamily="2" charset="-78"/>
                <a:cs typeface="Andalus" pitchFamily="2" charset="-78"/>
              </a:rPr>
              <a:t>Circulatory System</a:t>
            </a:r>
          </a:p>
          <a:p>
            <a:pPr marL="285750" indent="-285750">
              <a:buFont typeface="Arial" pitchFamily="34" charset="0"/>
              <a:buChar char="•"/>
            </a:pPr>
            <a:r>
              <a:rPr lang="en-US" dirty="0" smtClean="0">
                <a:latin typeface="Andalus" pitchFamily="2" charset="-78"/>
                <a:cs typeface="Andalus" pitchFamily="2" charset="-78"/>
              </a:rPr>
              <a:t>Digestion System</a:t>
            </a:r>
          </a:p>
          <a:p>
            <a:endParaRPr lang="en-US" dirty="0">
              <a:latin typeface="Andalus" pitchFamily="2" charset="-78"/>
              <a:cs typeface="Andalus" pitchFamily="2" charset="-78"/>
            </a:endParaRPr>
          </a:p>
          <a:p>
            <a:endParaRPr lang="en-US" dirty="0">
              <a:latin typeface="Andalus" pitchFamily="2" charset="-78"/>
              <a:cs typeface="Andalus" pitchFamily="2" charset="-78"/>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457200" y="3034"/>
            <a:ext cx="8229600"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500" b="1" i="0" u="sng" strike="noStrike" kern="1200" cap="none" spc="0" normalizeH="0" baseline="0" noProof="0" dirty="0" smtClean="0">
                <a:ln>
                  <a:noFill/>
                </a:ln>
                <a:solidFill>
                  <a:schemeClr val="tx1"/>
                </a:solidFill>
                <a:effectLst/>
                <a:uLnTx/>
                <a:uFillTx/>
                <a:latin typeface="Andalus" pitchFamily="2" charset="-78"/>
                <a:ea typeface="+mj-ea"/>
                <a:cs typeface="Andalus" pitchFamily="2" charset="-78"/>
              </a:rPr>
              <a:t>Chronic Kidney Disease</a:t>
            </a:r>
            <a:endParaRPr kumimoji="0" lang="en-US" sz="3500" b="1" i="0" u="sng" strike="noStrike" kern="1200" cap="none" spc="0" normalizeH="0" baseline="0" noProof="0" dirty="0">
              <a:ln>
                <a:noFill/>
              </a:ln>
              <a:solidFill>
                <a:schemeClr val="tx1"/>
              </a:solidFill>
              <a:effectLst/>
              <a:uLnTx/>
              <a:uFillTx/>
              <a:latin typeface="Andalus" pitchFamily="2" charset="-78"/>
              <a:ea typeface="+mj-ea"/>
              <a:cs typeface="Andalus" pitchFamily="2" charset="-78"/>
            </a:endParaRPr>
          </a:p>
        </p:txBody>
      </p:sp>
      <p:sp>
        <p:nvSpPr>
          <p:cNvPr id="6" name="Content Placeholder 2"/>
          <p:cNvSpPr txBox="1">
            <a:spLocks/>
          </p:cNvSpPr>
          <p:nvPr/>
        </p:nvSpPr>
        <p:spPr>
          <a:xfrm>
            <a:off x="6096000" y="1162632"/>
            <a:ext cx="2438400" cy="3866568"/>
          </a:xfrm>
          <a:prstGeom prst="rect">
            <a:avLst/>
          </a:prstGeom>
        </p:spPr>
        <p:txBody>
          <a:bodyPr vert="horz" lIns="91440" tIns="45720" rIns="91440" bIns="45720" rtlCol="0">
            <a:normAutofit/>
          </a:bodyPr>
          <a:lstStyle/>
          <a:p>
            <a:pPr marR="0" lvl="0" algn="l" defTabSz="914400" rtl="0" eaLnBrk="1" fontAlgn="auto" latinLnBrk="0" hangingPunct="1">
              <a:lnSpc>
                <a:spcPct val="100000"/>
              </a:lnSpc>
              <a:spcBef>
                <a:spcPct val="20000"/>
              </a:spcBef>
              <a:spcAft>
                <a:spcPts val="0"/>
              </a:spcAft>
              <a:buClrTx/>
              <a:buSzTx/>
              <a:tabLst/>
              <a:defRPr/>
            </a:pPr>
            <a:r>
              <a:rPr kumimoji="0" lang="en-US" b="1" i="0" u="none" strike="noStrike" kern="1200" cap="none" spc="0" normalizeH="0" baseline="0" noProof="0" dirty="0" smtClean="0">
                <a:ln>
                  <a:noFill/>
                </a:ln>
                <a:solidFill>
                  <a:schemeClr val="tx1"/>
                </a:solidFill>
                <a:effectLst/>
                <a:uLnTx/>
                <a:uFillTx/>
                <a:latin typeface="Andalus" pitchFamily="2" charset="-78"/>
                <a:cs typeface="Andalus" pitchFamily="2" charset="-78"/>
              </a:rPr>
              <a:t>Diagnosis</a:t>
            </a:r>
            <a:r>
              <a:rPr kumimoji="0" lang="en-US" b="1" i="0" u="none" strike="noStrike" kern="1200" cap="none" spc="0" normalizeH="0" noProof="0" dirty="0" smtClean="0">
                <a:ln>
                  <a:noFill/>
                </a:ln>
                <a:solidFill>
                  <a:schemeClr val="tx1"/>
                </a:solidFill>
                <a:effectLst/>
                <a:uLnTx/>
                <a:uFillTx/>
                <a:latin typeface="Andalus" pitchFamily="2" charset="-78"/>
                <a:cs typeface="Andalus" pitchFamily="2" charset="-78"/>
              </a:rPr>
              <a:t> of Chronic Kidney Disease:</a:t>
            </a:r>
            <a:endParaRPr kumimoji="0" lang="en-US" b="1" i="0" u="none" strike="noStrike" kern="1200" cap="none" spc="0" normalizeH="0" baseline="0" noProof="0" dirty="0" smtClean="0">
              <a:ln>
                <a:noFill/>
              </a:ln>
              <a:solidFill>
                <a:schemeClr val="tx1"/>
              </a:solidFill>
              <a:effectLst/>
              <a:uLnTx/>
              <a:uFillTx/>
              <a:latin typeface="Andalus" pitchFamily="2" charset="-78"/>
              <a:cs typeface="Andalus" pitchFamily="2" charset="-78"/>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b="0" i="0" u="none" strike="noStrike" kern="1200" cap="none" spc="0" normalizeH="0" baseline="0" noProof="0" dirty="0" smtClean="0">
                <a:ln>
                  <a:noFill/>
                </a:ln>
                <a:solidFill>
                  <a:schemeClr val="tx1"/>
                </a:solidFill>
                <a:effectLst/>
                <a:uLnTx/>
                <a:uFillTx/>
                <a:latin typeface="Andalus" pitchFamily="2" charset="-78"/>
                <a:cs typeface="Andalus" pitchFamily="2" charset="-78"/>
              </a:rPr>
              <a:t>Biopsy</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b="0" i="0" u="none" strike="noStrike" kern="1200" cap="none" spc="0" normalizeH="0" baseline="0" noProof="0" dirty="0" smtClean="0">
                <a:ln>
                  <a:noFill/>
                </a:ln>
                <a:solidFill>
                  <a:schemeClr val="tx1"/>
                </a:solidFill>
                <a:effectLst/>
                <a:uLnTx/>
                <a:uFillTx/>
                <a:latin typeface="Andalus" pitchFamily="2" charset="-78"/>
                <a:cs typeface="Andalus" pitchFamily="2" charset="-78"/>
              </a:rPr>
              <a:t>Ultrasound</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b="0" i="0" u="none" strike="noStrike" kern="1200" cap="none" spc="0" normalizeH="0" baseline="0" noProof="0" dirty="0" smtClean="0">
                <a:ln>
                  <a:noFill/>
                </a:ln>
                <a:solidFill>
                  <a:schemeClr val="tx1"/>
                </a:solidFill>
                <a:effectLst/>
                <a:uLnTx/>
                <a:uFillTx/>
                <a:latin typeface="Andalus" pitchFamily="2" charset="-78"/>
                <a:cs typeface="Andalus" pitchFamily="2" charset="-78"/>
              </a:rPr>
              <a:t>Blood Tests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b="0" i="0" u="none" strike="noStrike" kern="1200" cap="none" spc="0" normalizeH="0" baseline="0" noProof="0" dirty="0" smtClean="0">
                <a:ln>
                  <a:noFill/>
                </a:ln>
                <a:solidFill>
                  <a:schemeClr val="tx1"/>
                </a:solidFill>
                <a:effectLst/>
                <a:uLnTx/>
                <a:uFillTx/>
                <a:latin typeface="Andalus" pitchFamily="2" charset="-78"/>
                <a:cs typeface="Andalus" pitchFamily="2" charset="-78"/>
              </a:rPr>
              <a:t>Electrolyte levels and acid-base balance</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b="0" i="0" u="none" strike="noStrike" kern="1200" cap="none" spc="0" normalizeH="0" baseline="0" noProof="0" dirty="0" smtClean="0">
                <a:ln>
                  <a:noFill/>
                </a:ln>
                <a:solidFill>
                  <a:schemeClr val="tx1"/>
                </a:solidFill>
                <a:effectLst/>
                <a:uLnTx/>
                <a:uFillTx/>
                <a:latin typeface="Andalus" pitchFamily="2" charset="-78"/>
                <a:cs typeface="Andalus" pitchFamily="2" charset="-78"/>
              </a:rPr>
              <a:t>Estimated GFR (</a:t>
            </a:r>
            <a:r>
              <a:rPr kumimoji="0" lang="en-US" b="0" i="0" u="none" strike="noStrike" kern="1200" cap="none" spc="0" normalizeH="0" baseline="0" noProof="0" dirty="0" err="1" smtClean="0">
                <a:ln>
                  <a:noFill/>
                </a:ln>
                <a:solidFill>
                  <a:schemeClr val="tx1"/>
                </a:solidFill>
                <a:effectLst/>
                <a:uLnTx/>
                <a:uFillTx/>
                <a:latin typeface="Andalus" pitchFamily="2" charset="-78"/>
                <a:cs typeface="Andalus" pitchFamily="2" charset="-78"/>
              </a:rPr>
              <a:t>eGFR</a:t>
            </a:r>
            <a:r>
              <a:rPr kumimoji="0" lang="en-US" b="0" i="0" u="none" strike="noStrike" kern="1200" cap="none" spc="0" normalizeH="0" baseline="0" noProof="0" dirty="0" smtClean="0">
                <a:ln>
                  <a:noFill/>
                </a:ln>
                <a:solidFill>
                  <a:schemeClr val="tx1"/>
                </a:solidFill>
                <a:effectLst/>
                <a:uLnTx/>
                <a:uFillTx/>
                <a:latin typeface="Andalus" pitchFamily="2" charset="-78"/>
                <a:cs typeface="Andalus" pitchFamily="2" charset="-78"/>
              </a:rPr>
              <a:t>)</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b="0" i="0" u="none" strike="noStrike" kern="1200" cap="none" spc="0" normalizeH="0" baseline="0" noProof="0" dirty="0" err="1" smtClean="0">
                <a:ln>
                  <a:noFill/>
                </a:ln>
                <a:solidFill>
                  <a:schemeClr val="tx1"/>
                </a:solidFill>
                <a:effectLst/>
                <a:uLnTx/>
                <a:uFillTx/>
                <a:latin typeface="Andalus" pitchFamily="2" charset="-78"/>
                <a:cs typeface="Andalus" pitchFamily="2" charset="-78"/>
              </a:rPr>
              <a:t>Creatinine</a:t>
            </a:r>
            <a:r>
              <a:rPr kumimoji="0" lang="en-US" b="0" i="0" u="none" strike="noStrike" kern="1200" cap="none" spc="0" normalizeH="0" baseline="0" noProof="0" dirty="0" smtClean="0">
                <a:ln>
                  <a:noFill/>
                </a:ln>
                <a:solidFill>
                  <a:schemeClr val="tx1"/>
                </a:solidFill>
                <a:effectLst/>
                <a:uLnTx/>
                <a:uFillTx/>
                <a:latin typeface="Andalus" pitchFamily="2" charset="-78"/>
                <a:cs typeface="Andalus" pitchFamily="2" charset="-78"/>
              </a:rPr>
              <a:t> and urea (BUN) in the blood</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b="0" i="0" u="none" strike="noStrike" kern="1200" cap="none" spc="0" normalizeH="0" baseline="0" noProof="0" dirty="0" smtClean="0">
              <a:ln>
                <a:noFill/>
              </a:ln>
              <a:solidFill>
                <a:schemeClr val="tx1"/>
              </a:solidFill>
              <a:effectLst/>
              <a:uLnTx/>
              <a:uFillTx/>
              <a:latin typeface="Andalus" pitchFamily="2" charset="-78"/>
              <a:cs typeface="Andalus" pitchFamily="2" charset="-78"/>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b="0" i="0" u="none" strike="noStrike" kern="1200" cap="none" spc="0" normalizeH="0" baseline="0" noProof="0" dirty="0">
              <a:ln>
                <a:noFill/>
              </a:ln>
              <a:solidFill>
                <a:schemeClr val="tx1"/>
              </a:solidFill>
              <a:effectLst/>
              <a:uLnTx/>
              <a:uFillTx/>
              <a:latin typeface="Andalus" pitchFamily="2" charset="-78"/>
              <a:cs typeface="Andalus" pitchFamily="2" charset="-78"/>
            </a:endParaRPr>
          </a:p>
        </p:txBody>
      </p:sp>
      <p:sp>
        <p:nvSpPr>
          <p:cNvPr id="7" name="Content Placeholder 3"/>
          <p:cNvSpPr txBox="1">
            <a:spLocks/>
          </p:cNvSpPr>
          <p:nvPr/>
        </p:nvSpPr>
        <p:spPr>
          <a:xfrm>
            <a:off x="457200" y="1279167"/>
            <a:ext cx="5867400" cy="5090319"/>
          </a:xfrm>
          <a:prstGeom prst="rect">
            <a:avLst/>
          </a:prstGeom>
        </p:spPr>
        <p:txBody>
          <a:bodyPr vert="horz" lIns="91440" tIns="45720" rIns="91440" bIns="45720" rtlCol="0">
            <a:no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b="1" i="0" u="none" strike="noStrike" kern="1200" cap="none" spc="0" normalizeH="0" baseline="0" noProof="0" dirty="0" smtClean="0">
                <a:ln>
                  <a:noFill/>
                </a:ln>
                <a:solidFill>
                  <a:schemeClr val="tx1"/>
                </a:solidFill>
                <a:effectLst/>
                <a:uLnTx/>
                <a:uFillTx/>
                <a:latin typeface="Andalus" pitchFamily="2" charset="-78"/>
                <a:cs typeface="Andalus" pitchFamily="2" charset="-78"/>
              </a:rPr>
              <a:t>Treatment for Chronic Kidney Disease:</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b="1" i="0" u="none" strike="noStrike" kern="1200" cap="none" spc="0" normalizeH="0" baseline="0" noProof="0" dirty="0" smtClean="0">
              <a:ln>
                <a:noFill/>
              </a:ln>
              <a:solidFill>
                <a:schemeClr val="tx1"/>
              </a:solidFill>
              <a:effectLst/>
              <a:uLnTx/>
              <a:uFillTx/>
              <a:latin typeface="Andalus" pitchFamily="2" charset="-78"/>
              <a:cs typeface="Andalus" pitchFamily="2" charset="-78"/>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b="0" i="0" u="none" strike="noStrike" kern="1200" cap="none" spc="0" normalizeH="0" baseline="0" noProof="0" dirty="0" smtClean="0">
                <a:ln>
                  <a:noFill/>
                </a:ln>
                <a:solidFill>
                  <a:schemeClr val="tx1"/>
                </a:solidFill>
                <a:effectLst/>
                <a:uLnTx/>
                <a:uFillTx/>
                <a:latin typeface="Andalus" pitchFamily="2" charset="-78"/>
                <a:cs typeface="Andalus" pitchFamily="2" charset="-78"/>
              </a:rPr>
              <a:t>The goal of treatment is to prevent or slow</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b="0" i="0" u="none" strike="noStrike" kern="1200" cap="none" spc="0" normalizeH="0" baseline="0" noProof="0" dirty="0" smtClean="0">
                <a:ln>
                  <a:noFill/>
                </a:ln>
                <a:solidFill>
                  <a:schemeClr val="tx1"/>
                </a:solidFill>
                <a:effectLst/>
                <a:uLnTx/>
                <a:uFillTx/>
                <a:latin typeface="Andalus" pitchFamily="2" charset="-78"/>
                <a:cs typeface="Andalus" pitchFamily="2" charset="-78"/>
              </a:rPr>
              <a:t>Additional damage to your kidneys. You can</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b="0" i="0" u="none" strike="noStrike" kern="1200" cap="none" spc="0" normalizeH="0" baseline="0" noProof="0" dirty="0" smtClean="0">
                <a:ln>
                  <a:noFill/>
                </a:ln>
                <a:solidFill>
                  <a:schemeClr val="tx1"/>
                </a:solidFill>
                <a:effectLst/>
                <a:uLnTx/>
                <a:uFillTx/>
                <a:latin typeface="Andalus" pitchFamily="2" charset="-78"/>
                <a:cs typeface="Andalus" pitchFamily="2" charset="-78"/>
              </a:rPr>
              <a:t>Take steps at home to help control your</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b="0" i="0" u="none" strike="noStrike" kern="1200" cap="none" spc="0" normalizeH="0" baseline="0" noProof="0" dirty="0" smtClean="0">
                <a:ln>
                  <a:noFill/>
                </a:ln>
                <a:solidFill>
                  <a:schemeClr val="tx1"/>
                </a:solidFill>
                <a:effectLst/>
                <a:uLnTx/>
                <a:uFillTx/>
                <a:latin typeface="Andalus" pitchFamily="2" charset="-78"/>
                <a:cs typeface="Andalus" pitchFamily="2" charset="-78"/>
              </a:rPr>
              <a:t>kidney disease:</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b="0" i="0" u="none" strike="noStrike" kern="1200" cap="none" spc="0" normalizeH="0" baseline="0" noProof="0" dirty="0" smtClean="0">
                <a:ln>
                  <a:noFill/>
                </a:ln>
                <a:solidFill>
                  <a:schemeClr val="tx1"/>
                </a:solidFill>
                <a:effectLst/>
                <a:uLnTx/>
                <a:uFillTx/>
                <a:latin typeface="Andalus" pitchFamily="2" charset="-78"/>
                <a:cs typeface="Andalus" pitchFamily="2" charset="-78"/>
              </a:rPr>
              <a:t>Make exercise a routine part of your life.</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b="0" i="0" u="none" strike="noStrike" kern="1200" cap="none" spc="0" normalizeH="0" baseline="0" noProof="0" dirty="0" smtClean="0">
                <a:ln>
                  <a:noFill/>
                </a:ln>
                <a:solidFill>
                  <a:schemeClr val="tx1"/>
                </a:solidFill>
                <a:effectLst/>
                <a:uLnTx/>
                <a:uFillTx/>
                <a:latin typeface="Andalus" pitchFamily="2" charset="-78"/>
                <a:cs typeface="Andalus" pitchFamily="2" charset="-78"/>
              </a:rPr>
              <a:t>Avoid taking medicines that can damage your kidneys, like ibuprofen (such as Advil), naproxen sodium (Aleve), and </a:t>
            </a:r>
            <a:r>
              <a:rPr kumimoji="0" lang="en-US" b="0" i="0" u="none" strike="noStrike" kern="1200" cap="none" spc="0" normalizeH="0" baseline="0" noProof="0" dirty="0" err="1" smtClean="0">
                <a:ln>
                  <a:noFill/>
                </a:ln>
                <a:solidFill>
                  <a:schemeClr val="tx1"/>
                </a:solidFill>
                <a:effectLst/>
                <a:uLnTx/>
                <a:uFillTx/>
                <a:latin typeface="Andalus" pitchFamily="2" charset="-78"/>
                <a:cs typeface="Andalus" pitchFamily="2" charset="-78"/>
              </a:rPr>
              <a:t>celecoxib</a:t>
            </a:r>
            <a:r>
              <a:rPr kumimoji="0" lang="en-US" b="0" i="0" u="none" strike="noStrike" kern="1200" cap="none" spc="0" normalizeH="0" baseline="0" noProof="0" dirty="0" smtClean="0">
                <a:ln>
                  <a:noFill/>
                </a:ln>
                <a:solidFill>
                  <a:schemeClr val="tx1"/>
                </a:solidFill>
                <a:effectLst/>
                <a:uLnTx/>
                <a:uFillTx/>
                <a:latin typeface="Andalus" pitchFamily="2" charset="-78"/>
                <a:cs typeface="Andalus" pitchFamily="2" charset="-78"/>
              </a:rPr>
              <a:t> (Celebrex).</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b="0" i="0" u="none" strike="noStrike" kern="1200" cap="none" spc="0" normalizeH="0" baseline="0" noProof="0" dirty="0" smtClean="0">
                <a:ln>
                  <a:noFill/>
                </a:ln>
                <a:solidFill>
                  <a:schemeClr val="tx1"/>
                </a:solidFill>
                <a:effectLst/>
                <a:uLnTx/>
                <a:uFillTx/>
                <a:latin typeface="Andalus" pitchFamily="2" charset="-78"/>
                <a:cs typeface="Andalus" pitchFamily="2" charset="-78"/>
              </a:rPr>
              <a:t>Avoid dehydration.</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b="0" i="0" u="none" strike="noStrike" kern="1200" cap="none" spc="0" normalizeH="0" baseline="0" noProof="0" dirty="0" smtClean="0">
                <a:ln>
                  <a:noFill/>
                </a:ln>
                <a:solidFill>
                  <a:schemeClr val="tx1"/>
                </a:solidFill>
                <a:effectLst/>
                <a:uLnTx/>
                <a:uFillTx/>
                <a:latin typeface="Andalus" pitchFamily="2" charset="-78"/>
                <a:cs typeface="Andalus" pitchFamily="2" charset="-78"/>
              </a:rPr>
              <a:t>Do not smoke or use other tobacco products.</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b="0" i="0" u="none" strike="noStrike" kern="1200" cap="none" spc="0" normalizeH="0" baseline="0" noProof="0" dirty="0" smtClean="0">
                <a:ln>
                  <a:noFill/>
                </a:ln>
                <a:solidFill>
                  <a:schemeClr val="tx1"/>
                </a:solidFill>
                <a:effectLst/>
                <a:uLnTx/>
                <a:uFillTx/>
                <a:latin typeface="Andalus" pitchFamily="2" charset="-78"/>
                <a:cs typeface="Andalus" pitchFamily="2" charset="-78"/>
              </a:rPr>
              <a:t>Do not drink alcohol or use illegal drugs.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b="0" i="0" u="none" strike="noStrike" kern="1200" cap="none" spc="0" normalizeH="0" baseline="0" noProof="0" dirty="0" smtClean="0">
                <a:ln>
                  <a:noFill/>
                </a:ln>
                <a:solidFill>
                  <a:schemeClr val="tx1"/>
                </a:solidFill>
                <a:effectLst/>
                <a:uLnTx/>
                <a:uFillTx/>
                <a:latin typeface="Andalus" pitchFamily="2" charset="-78"/>
                <a:cs typeface="Andalus" pitchFamily="2" charset="-78"/>
              </a:rPr>
              <a:t>As part of your ongoing treatment for</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b="0" i="0" u="none" strike="noStrike" kern="1200" cap="none" spc="0" normalizeH="0" baseline="0" noProof="0" dirty="0" smtClean="0">
                <a:ln>
                  <a:noFill/>
                </a:ln>
                <a:solidFill>
                  <a:schemeClr val="tx1"/>
                </a:solidFill>
                <a:effectLst/>
                <a:uLnTx/>
                <a:uFillTx/>
                <a:latin typeface="Andalus" pitchFamily="2" charset="-78"/>
                <a:cs typeface="Andalus" pitchFamily="2" charset="-78"/>
              </a:rPr>
              <a:t>Chronic kidney disease, you may be</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b="0" i="0" u="none" strike="noStrike" kern="1200" cap="none" spc="0" normalizeH="0" baseline="0" noProof="0" dirty="0" smtClean="0">
                <a:ln>
                  <a:noFill/>
                </a:ln>
                <a:solidFill>
                  <a:schemeClr val="tx1"/>
                </a:solidFill>
                <a:effectLst/>
                <a:uLnTx/>
                <a:uFillTx/>
                <a:latin typeface="Andalus" pitchFamily="2" charset="-78"/>
                <a:cs typeface="Andalus" pitchFamily="2" charset="-78"/>
              </a:rPr>
              <a:t>prescribed a blood pressure medicine</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b="0" i="0" u="none" strike="noStrike" kern="1200" cap="none" spc="0" normalizeH="0" baseline="0" noProof="0" dirty="0" smtClean="0">
              <a:ln>
                <a:noFill/>
              </a:ln>
              <a:solidFill>
                <a:schemeClr val="tx1"/>
              </a:solidFill>
              <a:effectLst/>
              <a:uLnTx/>
              <a:uFillTx/>
              <a:latin typeface="Andalus" pitchFamily="2" charset="-78"/>
              <a:cs typeface="Andalus" pitchFamily="2" charset="-78"/>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b="0" i="0" u="none" strike="noStrike" kern="1200" cap="none" spc="0" normalizeH="0" baseline="0" noProof="0" dirty="0" smtClean="0">
              <a:ln>
                <a:noFill/>
              </a:ln>
              <a:solidFill>
                <a:schemeClr val="tx1"/>
              </a:solidFill>
              <a:effectLst/>
              <a:uLnTx/>
              <a:uFillTx/>
              <a:latin typeface="Andalus" pitchFamily="2" charset="-78"/>
              <a:cs typeface="Andalus" pitchFamily="2" charset="-78"/>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b="0" i="0" u="none" strike="noStrike" kern="1200" cap="none" spc="0" normalizeH="0" baseline="0" noProof="0" dirty="0" smtClean="0">
              <a:ln>
                <a:noFill/>
              </a:ln>
              <a:solidFill>
                <a:schemeClr val="tx1"/>
              </a:solidFill>
              <a:effectLst/>
              <a:uLnTx/>
              <a:uFillTx/>
              <a:latin typeface="Andalus" pitchFamily="2" charset="-78"/>
              <a:cs typeface="Andalus" pitchFamily="2" charset="-78"/>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b="0" i="0" u="none" strike="noStrike" kern="1200" cap="none" spc="0" normalizeH="0" baseline="0" noProof="0" dirty="0" smtClean="0">
              <a:ln>
                <a:noFill/>
              </a:ln>
              <a:solidFill>
                <a:schemeClr val="tx1"/>
              </a:solidFill>
              <a:effectLst/>
              <a:uLnTx/>
              <a:uFillTx/>
              <a:latin typeface="Andalus" pitchFamily="2" charset="-78"/>
              <a:cs typeface="Andalus" pitchFamily="2" charset="-78"/>
            </a:endParaRPr>
          </a:p>
        </p:txBody>
      </p:sp>
      <p:sp>
        <p:nvSpPr>
          <p:cNvPr id="4" name="TextBox 3"/>
          <p:cNvSpPr txBox="1"/>
          <p:nvPr/>
        </p:nvSpPr>
        <p:spPr>
          <a:xfrm>
            <a:off x="5410200" y="5029200"/>
            <a:ext cx="3048000" cy="1477328"/>
          </a:xfrm>
          <a:prstGeom prst="rect">
            <a:avLst/>
          </a:prstGeom>
          <a:noFill/>
        </p:spPr>
        <p:txBody>
          <a:bodyPr wrap="square" rtlCol="0">
            <a:spAutoFit/>
          </a:bodyPr>
          <a:lstStyle/>
          <a:p>
            <a:r>
              <a:rPr lang="en-US" dirty="0" smtClean="0">
                <a:latin typeface="Andalus" pitchFamily="2" charset="-78"/>
                <a:cs typeface="Andalus" pitchFamily="2" charset="-78"/>
              </a:rPr>
              <a:t>References: </a:t>
            </a:r>
          </a:p>
          <a:p>
            <a:r>
              <a:rPr lang="en-US" u="sng" dirty="0">
                <a:latin typeface="Andalus" pitchFamily="2" charset="-78"/>
                <a:cs typeface="Andalus" pitchFamily="2" charset="-78"/>
                <a:hlinkClick r:id="rId2"/>
              </a:rPr>
              <a:t>http://www.emedicinehealth.com/chronic_kidney_disease/article_em.htm</a:t>
            </a:r>
            <a:endParaRPr lang="en-US" dirty="0">
              <a:latin typeface="Andalus" pitchFamily="2" charset="-78"/>
              <a:cs typeface="Andalus" pitchFamily="2" charset="-78"/>
            </a:endParaRPr>
          </a:p>
          <a:p>
            <a:endParaRPr lang="en-US" dirty="0">
              <a:latin typeface="Andalus" pitchFamily="2" charset="-78"/>
              <a:cs typeface="Andalus" pitchFamily="2" charset="-78"/>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latin typeface="Andalus" pitchFamily="2" charset="-78"/>
                <a:cs typeface="Andalus" pitchFamily="2" charset="-78"/>
              </a:rPr>
              <a:t>What are the major functions of the excretory system?</a:t>
            </a:r>
            <a:endParaRPr lang="en-US" sz="3200" dirty="0">
              <a:latin typeface="Andalus" pitchFamily="2" charset="-78"/>
              <a:cs typeface="Andalus" pitchFamily="2" charset="-78"/>
            </a:endParaRPr>
          </a:p>
        </p:txBody>
      </p:sp>
      <p:sp>
        <p:nvSpPr>
          <p:cNvPr id="3" name="Content Placeholder 2"/>
          <p:cNvSpPr>
            <a:spLocks noGrp="1"/>
          </p:cNvSpPr>
          <p:nvPr>
            <p:ph idx="1"/>
          </p:nvPr>
        </p:nvSpPr>
        <p:spPr/>
        <p:txBody>
          <a:bodyPr>
            <a:normAutofit/>
          </a:bodyPr>
          <a:lstStyle/>
          <a:p>
            <a:r>
              <a:rPr lang="en-US" sz="2800" dirty="0" smtClean="0">
                <a:latin typeface="Andalus" pitchFamily="2" charset="-78"/>
                <a:cs typeface="Andalus" pitchFamily="2" charset="-78"/>
              </a:rPr>
              <a:t>As our cells break down proteins, they produce wastes such as ammonia, which can be </a:t>
            </a:r>
            <a:r>
              <a:rPr lang="en-US" sz="2800" dirty="0" smtClean="0">
                <a:latin typeface="Andalus" pitchFamily="2" charset="-78"/>
                <a:cs typeface="Andalus" pitchFamily="2" charset="-78"/>
              </a:rPr>
              <a:t>very harmful </a:t>
            </a:r>
            <a:r>
              <a:rPr lang="en-US" sz="2800" dirty="0" smtClean="0">
                <a:latin typeface="Andalus" pitchFamily="2" charset="-78"/>
                <a:cs typeface="Andalus" pitchFamily="2" charset="-78"/>
              </a:rPr>
              <a:t>if it is not removed from our bodies. </a:t>
            </a:r>
          </a:p>
          <a:p>
            <a:r>
              <a:rPr lang="en-US" sz="2800" dirty="0" smtClean="0">
                <a:latin typeface="Andalus" pitchFamily="2" charset="-78"/>
                <a:cs typeface="Andalus" pitchFamily="2" charset="-78"/>
              </a:rPr>
              <a:t>The function of the excretory system is to remove these </a:t>
            </a:r>
            <a:r>
              <a:rPr lang="en-US" sz="2800" dirty="0" smtClean="0">
                <a:latin typeface="Andalus" pitchFamily="2" charset="-78"/>
                <a:cs typeface="Andalus" pitchFamily="2" charset="-78"/>
              </a:rPr>
              <a:t>wastes, known as </a:t>
            </a:r>
            <a:r>
              <a:rPr lang="en-US" sz="2800" b="1" dirty="0" smtClean="0">
                <a:latin typeface="Andalus" pitchFamily="2" charset="-78"/>
                <a:cs typeface="Andalus" pitchFamily="2" charset="-78"/>
              </a:rPr>
              <a:t>excretion</a:t>
            </a:r>
            <a:r>
              <a:rPr lang="en-US" sz="2800" dirty="0" smtClean="0">
                <a:latin typeface="Andalus" pitchFamily="2" charset="-78"/>
                <a:cs typeface="Andalus" pitchFamily="2" charset="-78"/>
              </a:rPr>
              <a:t>.  </a:t>
            </a:r>
          </a:p>
          <a:p>
            <a:r>
              <a:rPr lang="en-US" sz="2800" dirty="0" smtClean="0">
                <a:latin typeface="Andalus" pitchFamily="2" charset="-78"/>
                <a:cs typeface="Andalus" pitchFamily="2" charset="-78"/>
              </a:rPr>
              <a:t>The main organ in this system is the kidney, but several other organs are involved as well, including the skin and the liver. </a:t>
            </a:r>
            <a:endParaRPr lang="en-CA" sz="2800" dirty="0" smtClean="0">
              <a:latin typeface="Andalus" pitchFamily="2" charset="-78"/>
              <a:cs typeface="Andalus" pitchFamily="2" charset="-78"/>
            </a:endParaRPr>
          </a:p>
          <a:p>
            <a:r>
              <a:rPr lang="en-US" sz="2000" dirty="0" smtClean="0">
                <a:latin typeface="Andalus" pitchFamily="2" charset="-78"/>
                <a:cs typeface="Andalus" pitchFamily="2" charset="-78"/>
              </a:rPr>
              <a:t>References:</a:t>
            </a:r>
          </a:p>
          <a:p>
            <a:pPr lvl="1"/>
            <a:r>
              <a:rPr lang="en-US" sz="1600" dirty="0" smtClean="0">
                <a:latin typeface="Andalus" pitchFamily="2" charset="-78"/>
                <a:cs typeface="Andalus" pitchFamily="2" charset="-78"/>
              </a:rPr>
              <a:t>Science in Action 8, 2004</a:t>
            </a:r>
            <a:endParaRPr lang="en-US" sz="1600" dirty="0">
              <a:latin typeface="Andalus" pitchFamily="2" charset="-78"/>
              <a:cs typeface="Andalus" pitchFamily="2" charset="-78"/>
            </a:endParaRPr>
          </a:p>
        </p:txBody>
      </p:sp>
    </p:spTree>
    <p:extLst>
      <p:ext uri="{BB962C8B-B14F-4D97-AF65-F5344CB8AC3E}">
        <p14:creationId xmlns:p14="http://schemas.microsoft.com/office/powerpoint/2010/main" xmlns="" val="351983473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latin typeface="Andalus" pitchFamily="2" charset="-78"/>
                <a:cs typeface="Andalus" pitchFamily="2" charset="-78"/>
              </a:rPr>
              <a:t>Kidney</a:t>
            </a:r>
            <a:endParaRPr lang="en-CA" dirty="0">
              <a:latin typeface="Andalus" pitchFamily="2" charset="-78"/>
              <a:cs typeface="Andalus" pitchFamily="2" charset="-78"/>
            </a:endParaRPr>
          </a:p>
        </p:txBody>
      </p:sp>
      <p:sp>
        <p:nvSpPr>
          <p:cNvPr id="3" name="Content Placeholder 2"/>
          <p:cNvSpPr>
            <a:spLocks noGrp="1"/>
          </p:cNvSpPr>
          <p:nvPr>
            <p:ph sz="half" idx="1"/>
          </p:nvPr>
        </p:nvSpPr>
        <p:spPr>
          <a:xfrm>
            <a:off x="457200" y="1600200"/>
            <a:ext cx="4038600" cy="5029200"/>
          </a:xfrm>
        </p:spPr>
        <p:txBody>
          <a:bodyPr>
            <a:normAutofit fontScale="55000" lnSpcReduction="20000"/>
          </a:bodyPr>
          <a:lstStyle/>
          <a:p>
            <a:r>
              <a:rPr lang="en-US" sz="3600" dirty="0" smtClean="0">
                <a:latin typeface="Andalus" pitchFamily="2" charset="-78"/>
                <a:cs typeface="Andalus" pitchFamily="2" charset="-78"/>
              </a:rPr>
              <a:t>The renal artery takes unfiltered blood from the heart to the kidney.</a:t>
            </a:r>
          </a:p>
          <a:p>
            <a:r>
              <a:rPr lang="en-US" sz="3600" dirty="0" smtClean="0">
                <a:latin typeface="Andalus" pitchFamily="2" charset="-78"/>
                <a:cs typeface="Andalus" pitchFamily="2" charset="-78"/>
              </a:rPr>
              <a:t>Through filtering units called </a:t>
            </a:r>
            <a:r>
              <a:rPr lang="en-US" sz="3600" b="1" dirty="0" err="1" smtClean="0">
                <a:latin typeface="Andalus" pitchFamily="2" charset="-78"/>
                <a:cs typeface="Andalus" pitchFamily="2" charset="-78"/>
              </a:rPr>
              <a:t>nephrons</a:t>
            </a:r>
            <a:r>
              <a:rPr lang="en-US" sz="3600" dirty="0" smtClean="0">
                <a:latin typeface="Andalus" pitchFamily="2" charset="-78"/>
                <a:cs typeface="Andalus" pitchFamily="2" charset="-78"/>
              </a:rPr>
              <a:t>, the kidney filters the blood - straining out the unwanted urea, water, and other wastes, thus producing urine.  </a:t>
            </a:r>
          </a:p>
          <a:p>
            <a:r>
              <a:rPr lang="en-US" sz="3600" dirty="0" smtClean="0">
                <a:latin typeface="Andalus" pitchFamily="2" charset="-78"/>
                <a:cs typeface="Andalus" pitchFamily="2" charset="-78"/>
              </a:rPr>
              <a:t>Also, smaller vessels reabsorb water and other nutrients from the </a:t>
            </a:r>
            <a:r>
              <a:rPr lang="en-US" sz="3600" dirty="0" err="1" smtClean="0">
                <a:latin typeface="Andalus" pitchFamily="2" charset="-78"/>
                <a:cs typeface="Andalus" pitchFamily="2" charset="-78"/>
              </a:rPr>
              <a:t>nephron</a:t>
            </a:r>
            <a:r>
              <a:rPr lang="en-US" sz="3600" dirty="0" smtClean="0">
                <a:latin typeface="Andalus" pitchFamily="2" charset="-78"/>
                <a:cs typeface="Andalus" pitchFamily="2" charset="-78"/>
              </a:rPr>
              <a:t>, and then the filtered blood is transported to the heart through the renal vein.</a:t>
            </a:r>
            <a:endParaRPr lang="en-US" sz="3600" dirty="0" smtClean="0">
              <a:latin typeface="Andalus" pitchFamily="2" charset="-78"/>
              <a:cs typeface="Andalus" pitchFamily="2" charset="-78"/>
            </a:endParaRPr>
          </a:p>
          <a:p>
            <a:r>
              <a:rPr lang="en-US" sz="2500" dirty="0" smtClean="0">
                <a:latin typeface="Andalus" pitchFamily="2" charset="-78"/>
                <a:cs typeface="Andalus" pitchFamily="2" charset="-78"/>
              </a:rPr>
              <a:t>References: </a:t>
            </a:r>
          </a:p>
          <a:p>
            <a:pPr lvl="1"/>
            <a:r>
              <a:rPr lang="en-US" sz="2200" dirty="0" smtClean="0">
                <a:latin typeface="Andalus" pitchFamily="2" charset="-78"/>
                <a:cs typeface="Andalus" pitchFamily="2" charset="-78"/>
              </a:rPr>
              <a:t>Science in Action 8, 2004</a:t>
            </a:r>
          </a:p>
          <a:p>
            <a:pPr lvl="1"/>
            <a:r>
              <a:rPr lang="en-US" sz="2500" dirty="0" smtClean="0">
                <a:latin typeface="Andalus" pitchFamily="2" charset="-78"/>
                <a:cs typeface="Andalus" pitchFamily="2" charset="-78"/>
                <a:hlinkClick r:id="rId2"/>
              </a:rPr>
              <a:t>http://</a:t>
            </a:r>
            <a:r>
              <a:rPr lang="en-US" sz="2500" dirty="0" smtClean="0">
                <a:latin typeface="Andalus" pitchFamily="2" charset="-78"/>
                <a:cs typeface="Andalus" pitchFamily="2" charset="-78"/>
                <a:hlinkClick r:id="rId2"/>
              </a:rPr>
              <a:t>www.ehow.com/about_5158376_main-function-excretory-system.html</a:t>
            </a:r>
            <a:endParaRPr lang="en-US" sz="2500" dirty="0" smtClean="0">
              <a:latin typeface="Andalus" pitchFamily="2" charset="-78"/>
              <a:cs typeface="Andalus" pitchFamily="2" charset="-78"/>
            </a:endParaRPr>
          </a:p>
          <a:p>
            <a:pPr lvl="1"/>
            <a:r>
              <a:rPr lang="en-US" sz="2500" dirty="0" smtClean="0">
                <a:latin typeface="Andalus" pitchFamily="2" charset="-78"/>
                <a:cs typeface="Andalus" pitchFamily="2" charset="-78"/>
                <a:hlinkClick r:id="rId3"/>
              </a:rPr>
              <a:t>http://</a:t>
            </a:r>
            <a:r>
              <a:rPr lang="en-US" sz="2500" dirty="0" smtClean="0">
                <a:latin typeface="Andalus" pitchFamily="2" charset="-78"/>
                <a:cs typeface="Andalus" pitchFamily="2" charset="-78"/>
                <a:hlinkClick r:id="rId3"/>
              </a:rPr>
              <a:t>www.emc.maricopa.edu/faculty/farabee/biobk/biobookexcret.html</a:t>
            </a:r>
            <a:endParaRPr lang="en-US" sz="2200" dirty="0" smtClean="0">
              <a:latin typeface="Andalus" pitchFamily="2" charset="-78"/>
              <a:cs typeface="Andalus" pitchFamily="2" charset="-78"/>
            </a:endParaRPr>
          </a:p>
          <a:p>
            <a:pPr>
              <a:buNone/>
            </a:pPr>
            <a:endParaRPr lang="en-CA" dirty="0"/>
          </a:p>
        </p:txBody>
      </p:sp>
      <p:pic>
        <p:nvPicPr>
          <p:cNvPr id="6" name="Content Placeholder 5" descr="kidney diagram.gif"/>
          <p:cNvPicPr>
            <a:picLocks noGrp="1" noChangeAspect="1"/>
          </p:cNvPicPr>
          <p:nvPr>
            <p:ph sz="half" idx="2"/>
          </p:nvPr>
        </p:nvPicPr>
        <p:blipFill>
          <a:blip r:embed="rId4" cstate="print"/>
          <a:stretch>
            <a:fillRect/>
          </a:stretch>
        </p:blipFill>
        <p:spPr>
          <a:xfrm>
            <a:off x="5005387" y="1948656"/>
            <a:ext cx="3324225" cy="3829050"/>
          </a:xfr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latin typeface="Andalus" pitchFamily="2" charset="-78"/>
                <a:cs typeface="Andalus" pitchFamily="2" charset="-78"/>
              </a:rPr>
              <a:t>Liver</a:t>
            </a:r>
            <a:endParaRPr lang="en-CA" dirty="0">
              <a:latin typeface="Andalus" pitchFamily="2" charset="-78"/>
              <a:cs typeface="Andalus" pitchFamily="2" charset="-78"/>
            </a:endParaRPr>
          </a:p>
        </p:txBody>
      </p:sp>
      <p:sp>
        <p:nvSpPr>
          <p:cNvPr id="3" name="Content Placeholder 2"/>
          <p:cNvSpPr>
            <a:spLocks noGrp="1"/>
          </p:cNvSpPr>
          <p:nvPr>
            <p:ph sz="half" idx="1"/>
          </p:nvPr>
        </p:nvSpPr>
        <p:spPr/>
        <p:txBody>
          <a:bodyPr>
            <a:normAutofit fontScale="92500" lnSpcReduction="20000"/>
          </a:bodyPr>
          <a:lstStyle/>
          <a:p>
            <a:r>
              <a:rPr lang="en-CA" dirty="0" smtClean="0">
                <a:latin typeface="Andalus" pitchFamily="2" charset="-78"/>
                <a:cs typeface="Andalus" pitchFamily="2" charset="-78"/>
              </a:rPr>
              <a:t>Ammonia and other chemicals, poisons, and toxins are converted by the liver into </a:t>
            </a:r>
            <a:r>
              <a:rPr lang="en-CA" b="1" dirty="0" smtClean="0">
                <a:latin typeface="Andalus" pitchFamily="2" charset="-78"/>
                <a:cs typeface="Andalus" pitchFamily="2" charset="-78"/>
              </a:rPr>
              <a:t>urea </a:t>
            </a:r>
          </a:p>
          <a:p>
            <a:pPr lvl="1"/>
            <a:r>
              <a:rPr lang="en-CA" dirty="0" smtClean="0">
                <a:latin typeface="Andalus" pitchFamily="2" charset="-78"/>
                <a:cs typeface="Andalus" pitchFamily="2" charset="-78"/>
              </a:rPr>
              <a:t>Urea is a less harmful substance, but it still needs to be excreted.</a:t>
            </a:r>
          </a:p>
          <a:p>
            <a:r>
              <a:rPr lang="en-CA" dirty="0" smtClean="0">
                <a:latin typeface="Andalus" pitchFamily="2" charset="-78"/>
                <a:cs typeface="Andalus" pitchFamily="2" charset="-78"/>
              </a:rPr>
              <a:t>The urea is then released into the bloodstream to be filtered and removed by the kidney.</a:t>
            </a:r>
          </a:p>
          <a:p>
            <a:r>
              <a:rPr lang="en-CA" sz="2000" dirty="0" smtClean="0">
                <a:latin typeface="Andalus" pitchFamily="2" charset="-78"/>
                <a:cs typeface="Andalus" pitchFamily="2" charset="-78"/>
              </a:rPr>
              <a:t>References: </a:t>
            </a:r>
          </a:p>
          <a:p>
            <a:pPr lvl="1"/>
            <a:r>
              <a:rPr lang="en-CA" sz="1600" dirty="0" smtClean="0">
                <a:latin typeface="Andalus" pitchFamily="2" charset="-78"/>
                <a:cs typeface="Andalus" pitchFamily="2" charset="-78"/>
              </a:rPr>
              <a:t>Science in Action 8, 2004</a:t>
            </a:r>
          </a:p>
          <a:p>
            <a:pPr lvl="1"/>
            <a:r>
              <a:rPr lang="en-CA" sz="1600" dirty="0" smtClean="0">
                <a:latin typeface="Andalus" pitchFamily="2" charset="-78"/>
                <a:cs typeface="Andalus" pitchFamily="2" charset="-78"/>
                <a:hlinkClick r:id="rId2"/>
              </a:rPr>
              <a:t>http://www.ehow.com/about_5158376_main-function-excretory-system.html</a:t>
            </a:r>
            <a:endParaRPr lang="en-CA" sz="1600" dirty="0" smtClean="0">
              <a:latin typeface="Andalus" pitchFamily="2" charset="-78"/>
              <a:cs typeface="Andalus" pitchFamily="2" charset="-78"/>
            </a:endParaRPr>
          </a:p>
        </p:txBody>
      </p:sp>
      <p:sp>
        <p:nvSpPr>
          <p:cNvPr id="4" name="Content Placeholder 3"/>
          <p:cNvSpPr>
            <a:spLocks noGrp="1"/>
          </p:cNvSpPr>
          <p:nvPr>
            <p:ph sz="half" idx="2"/>
          </p:nvPr>
        </p:nvSpPr>
        <p:spPr/>
        <p:txBody>
          <a:bodyPr>
            <a:normAutofit fontScale="92500" lnSpcReduction="20000"/>
          </a:bodyPr>
          <a:lstStyle/>
          <a:p>
            <a:endParaRPr lang="en-CA"/>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ndalus" pitchFamily="2" charset="-78"/>
                <a:cs typeface="Andalus" pitchFamily="2" charset="-78"/>
              </a:rPr>
              <a:t>Lungs</a:t>
            </a:r>
            <a:endParaRPr lang="en-US" dirty="0">
              <a:latin typeface="Andalus" pitchFamily="2" charset="-78"/>
              <a:cs typeface="Andalus" pitchFamily="2" charset="-78"/>
            </a:endParaRPr>
          </a:p>
        </p:txBody>
      </p:sp>
      <p:sp>
        <p:nvSpPr>
          <p:cNvPr id="3" name="Content Placeholder 2"/>
          <p:cNvSpPr>
            <a:spLocks noGrp="1"/>
          </p:cNvSpPr>
          <p:nvPr>
            <p:ph sz="half" idx="1"/>
          </p:nvPr>
        </p:nvSpPr>
        <p:spPr/>
        <p:txBody>
          <a:bodyPr>
            <a:normAutofit lnSpcReduction="10000"/>
          </a:bodyPr>
          <a:lstStyle/>
          <a:p>
            <a:r>
              <a:rPr lang="en-US" dirty="0" smtClean="0">
                <a:latin typeface="Andalus" pitchFamily="2" charset="-78"/>
                <a:cs typeface="Andalus" pitchFamily="2" charset="-78"/>
              </a:rPr>
              <a:t>When our cells use energy, carbon dioxide is created as a byproduct.</a:t>
            </a:r>
          </a:p>
          <a:p>
            <a:r>
              <a:rPr lang="en-US" dirty="0" smtClean="0">
                <a:latin typeface="Andalus" pitchFamily="2" charset="-78"/>
                <a:cs typeface="Andalus" pitchFamily="2" charset="-78"/>
              </a:rPr>
              <a:t>The lungs remove excess carbon dioxide from our body when we breathe out.</a:t>
            </a:r>
          </a:p>
          <a:p>
            <a:r>
              <a:rPr lang="en-US" sz="2000" dirty="0" smtClean="0">
                <a:latin typeface="Andalus" pitchFamily="2" charset="-78"/>
                <a:cs typeface="Andalus" pitchFamily="2" charset="-78"/>
              </a:rPr>
              <a:t>References: </a:t>
            </a:r>
            <a:r>
              <a:rPr lang="en-US" sz="2000" u="sng" dirty="0" smtClean="0">
                <a:latin typeface="Andalus" pitchFamily="2" charset="-78"/>
                <a:cs typeface="Andalus" pitchFamily="2" charset="-78"/>
                <a:hlinkClick r:id="rId2"/>
              </a:rPr>
              <a:t>http://www.ehow.com/facts_5522079_function-lungs-excretory-system.html</a:t>
            </a:r>
            <a:endParaRPr lang="en-US" sz="2000" u="sng" dirty="0" smtClean="0">
              <a:latin typeface="Andalus" pitchFamily="2" charset="-78"/>
              <a:cs typeface="Andalus" pitchFamily="2" charset="-78"/>
            </a:endParaRPr>
          </a:p>
          <a:p>
            <a:endParaRPr lang="en-US" dirty="0" smtClean="0">
              <a:latin typeface="Andalus" pitchFamily="2" charset="-78"/>
              <a:cs typeface="Andalus" pitchFamily="2" charset="-78"/>
            </a:endParaRPr>
          </a:p>
        </p:txBody>
      </p:sp>
      <p:pic>
        <p:nvPicPr>
          <p:cNvPr id="5" name="Content Placeholder 4" descr="lungs diagram.JPG"/>
          <p:cNvPicPr>
            <a:picLocks noGrp="1" noChangeAspect="1"/>
          </p:cNvPicPr>
          <p:nvPr>
            <p:ph sz="half" idx="2"/>
          </p:nvPr>
        </p:nvPicPr>
        <p:blipFill>
          <a:blip r:embed="rId3" cstate="print"/>
          <a:stretch>
            <a:fillRect/>
          </a:stretch>
        </p:blipFill>
        <p:spPr>
          <a:xfrm>
            <a:off x="4648200" y="1866120"/>
            <a:ext cx="4038600" cy="3994122"/>
          </a:xfrm>
        </p:spPr>
      </p:pic>
    </p:spTree>
    <p:extLst>
      <p:ext uri="{BB962C8B-B14F-4D97-AF65-F5344CB8AC3E}">
        <p14:creationId xmlns:p14="http://schemas.microsoft.com/office/powerpoint/2010/main" xmlns="" val="70163954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latin typeface="Andalus" pitchFamily="2" charset="-78"/>
                <a:cs typeface="Andalus" pitchFamily="2" charset="-78"/>
              </a:rPr>
              <a:t>Skin</a:t>
            </a:r>
            <a:endParaRPr lang="en-CA" dirty="0">
              <a:latin typeface="Andalus" pitchFamily="2" charset="-78"/>
              <a:cs typeface="Andalus" pitchFamily="2" charset="-78"/>
            </a:endParaRPr>
          </a:p>
        </p:txBody>
      </p:sp>
      <p:sp>
        <p:nvSpPr>
          <p:cNvPr id="3" name="Content Placeholder 2"/>
          <p:cNvSpPr>
            <a:spLocks noGrp="1"/>
          </p:cNvSpPr>
          <p:nvPr>
            <p:ph sz="half" idx="1"/>
          </p:nvPr>
        </p:nvSpPr>
        <p:spPr/>
        <p:txBody>
          <a:bodyPr>
            <a:normAutofit fontScale="85000" lnSpcReduction="10000"/>
          </a:bodyPr>
          <a:lstStyle/>
          <a:p>
            <a:r>
              <a:rPr lang="en-CA" sz="2800" dirty="0" smtClean="0">
                <a:latin typeface="Andalus" pitchFamily="2" charset="-78"/>
                <a:cs typeface="Andalus" pitchFamily="2" charset="-78"/>
              </a:rPr>
              <a:t>The skin has sweat glands, which produce sweat.</a:t>
            </a:r>
          </a:p>
          <a:p>
            <a:r>
              <a:rPr lang="en-CA" sz="2800" dirty="0" smtClean="0">
                <a:latin typeface="Andalus" pitchFamily="2" charset="-78"/>
                <a:cs typeface="Andalus" pitchFamily="2" charset="-78"/>
              </a:rPr>
              <a:t>Extra water, salt, urea, and uric acid are mixed with the sweat, and are excreted through sweating.</a:t>
            </a:r>
          </a:p>
          <a:p>
            <a:r>
              <a:rPr lang="en-CA" sz="2800" dirty="0" smtClean="0">
                <a:latin typeface="Andalus" pitchFamily="2" charset="-78"/>
                <a:cs typeface="Andalus" pitchFamily="2" charset="-78"/>
              </a:rPr>
              <a:t>When we have extra body heat, the sweat produced evaporates and cools the body.</a:t>
            </a:r>
          </a:p>
          <a:p>
            <a:r>
              <a:rPr lang="en-CA" sz="1800" dirty="0" smtClean="0">
                <a:latin typeface="Andalus" pitchFamily="2" charset="-78"/>
                <a:cs typeface="Andalus" pitchFamily="2" charset="-78"/>
              </a:rPr>
              <a:t>References: </a:t>
            </a:r>
          </a:p>
          <a:p>
            <a:pPr lvl="1"/>
            <a:r>
              <a:rPr lang="en-CA" sz="1400" u="sng" dirty="0" smtClean="0">
                <a:latin typeface="Andalus" pitchFamily="2" charset="-78"/>
                <a:cs typeface="Andalus" pitchFamily="2" charset="-78"/>
                <a:hlinkClick r:id="rId2"/>
              </a:rPr>
              <a:t>http://qldscienceteachers.tripod.com/junior/biology/excretory.html</a:t>
            </a:r>
            <a:endParaRPr lang="en-CA" sz="1400" u="sng" dirty="0" smtClean="0">
              <a:latin typeface="Andalus" pitchFamily="2" charset="-78"/>
              <a:cs typeface="Andalus" pitchFamily="2" charset="-78"/>
            </a:endParaRPr>
          </a:p>
          <a:p>
            <a:pPr lvl="1"/>
            <a:r>
              <a:rPr lang="en-CA" sz="1400" dirty="0" smtClean="0">
                <a:latin typeface="Andalus" pitchFamily="2" charset="-78"/>
                <a:cs typeface="Andalus" pitchFamily="2" charset="-78"/>
              </a:rPr>
              <a:t>Science in Action 8, 2004</a:t>
            </a:r>
            <a:endParaRPr lang="en-CA" sz="1400" dirty="0">
              <a:latin typeface="Andalus" pitchFamily="2" charset="-78"/>
              <a:cs typeface="Andalus" pitchFamily="2" charset="-78"/>
            </a:endParaRPr>
          </a:p>
        </p:txBody>
      </p:sp>
      <p:sp>
        <p:nvSpPr>
          <p:cNvPr id="4" name="Content Placeholder 3"/>
          <p:cNvSpPr>
            <a:spLocks noGrp="1"/>
          </p:cNvSpPr>
          <p:nvPr>
            <p:ph sz="half" idx="2"/>
          </p:nvPr>
        </p:nvSpPr>
        <p:spPr/>
        <p:txBody>
          <a:bodyPr>
            <a:normAutofit fontScale="85000" lnSpcReduction="10000"/>
          </a:bodyPr>
          <a:lstStyle/>
          <a:p>
            <a:endParaRPr lang="en-CA"/>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latin typeface="Andalus" pitchFamily="2" charset="-78"/>
                <a:cs typeface="Andalus" pitchFamily="2" charset="-78"/>
              </a:rPr>
              <a:t>Urinary Bladder, </a:t>
            </a:r>
            <a:r>
              <a:rPr lang="en-CA" dirty="0" err="1" smtClean="0">
                <a:latin typeface="Andalus" pitchFamily="2" charset="-78"/>
                <a:cs typeface="Andalus" pitchFamily="2" charset="-78"/>
              </a:rPr>
              <a:t>Ureter</a:t>
            </a:r>
            <a:r>
              <a:rPr lang="en-CA" dirty="0" smtClean="0">
                <a:latin typeface="Andalus" pitchFamily="2" charset="-78"/>
                <a:cs typeface="Andalus" pitchFamily="2" charset="-78"/>
              </a:rPr>
              <a:t>, and Urethra</a:t>
            </a:r>
            <a:endParaRPr lang="en-CA" dirty="0">
              <a:latin typeface="Andalus" pitchFamily="2" charset="-78"/>
              <a:cs typeface="Andalus" pitchFamily="2" charset="-78"/>
            </a:endParaRPr>
          </a:p>
        </p:txBody>
      </p:sp>
      <p:sp>
        <p:nvSpPr>
          <p:cNvPr id="4" name="Content Placeholder 3"/>
          <p:cNvSpPr>
            <a:spLocks noGrp="1"/>
          </p:cNvSpPr>
          <p:nvPr>
            <p:ph sz="half" idx="1"/>
          </p:nvPr>
        </p:nvSpPr>
        <p:spPr/>
        <p:txBody>
          <a:bodyPr>
            <a:normAutofit fontScale="92500" lnSpcReduction="20000"/>
          </a:bodyPr>
          <a:lstStyle/>
          <a:p>
            <a:r>
              <a:rPr lang="en-CA" dirty="0" smtClean="0">
                <a:latin typeface="Andalus" pitchFamily="2" charset="-78"/>
                <a:cs typeface="Andalus" pitchFamily="2" charset="-78"/>
              </a:rPr>
              <a:t>The </a:t>
            </a:r>
            <a:r>
              <a:rPr lang="en-CA" dirty="0" err="1" smtClean="0">
                <a:latin typeface="Andalus" pitchFamily="2" charset="-78"/>
                <a:cs typeface="Andalus" pitchFamily="2" charset="-78"/>
              </a:rPr>
              <a:t>ureters</a:t>
            </a:r>
            <a:r>
              <a:rPr lang="en-CA" dirty="0" smtClean="0">
                <a:latin typeface="Andalus" pitchFamily="2" charset="-78"/>
                <a:cs typeface="Andalus" pitchFamily="2" charset="-78"/>
              </a:rPr>
              <a:t> are tubes that transport the urine produced by the kidneys to the bladder.</a:t>
            </a:r>
          </a:p>
          <a:p>
            <a:r>
              <a:rPr lang="en-CA" dirty="0" smtClean="0">
                <a:latin typeface="Andalus" pitchFamily="2" charset="-78"/>
                <a:cs typeface="Andalus" pitchFamily="2" charset="-78"/>
              </a:rPr>
              <a:t>The bladder is where the urine is stored until it can be excreted.</a:t>
            </a:r>
          </a:p>
          <a:p>
            <a:r>
              <a:rPr lang="en-CA" dirty="0" smtClean="0">
                <a:latin typeface="Andalus" pitchFamily="2" charset="-78"/>
                <a:cs typeface="Andalus" pitchFamily="2" charset="-78"/>
              </a:rPr>
              <a:t>The urethra is where the urine exits and is removed from the body.</a:t>
            </a:r>
          </a:p>
          <a:p>
            <a:r>
              <a:rPr lang="en-CA" sz="2000" dirty="0" smtClean="0">
                <a:latin typeface="Andalus" pitchFamily="2" charset="-78"/>
                <a:cs typeface="Andalus" pitchFamily="2" charset="-78"/>
              </a:rPr>
              <a:t>References:</a:t>
            </a:r>
          </a:p>
          <a:p>
            <a:pPr lvl="1"/>
            <a:r>
              <a:rPr lang="en-CA" sz="1600" dirty="0" smtClean="0">
                <a:latin typeface="Andalus" pitchFamily="2" charset="-78"/>
                <a:cs typeface="Andalus" pitchFamily="2" charset="-78"/>
              </a:rPr>
              <a:t>Science in Action 8, 2004</a:t>
            </a:r>
          </a:p>
          <a:p>
            <a:pPr lvl="1"/>
            <a:r>
              <a:rPr lang="en-CA" sz="1600" u="sng" dirty="0" smtClean="0">
                <a:latin typeface="Andalus" pitchFamily="2" charset="-78"/>
                <a:cs typeface="Andalus" pitchFamily="2" charset="-78"/>
                <a:hlinkClick r:id="rId2"/>
              </a:rPr>
              <a:t>http://</a:t>
            </a:r>
            <a:r>
              <a:rPr lang="en-CA" sz="1600" u="sng" dirty="0" smtClean="0">
                <a:latin typeface="Andalus" pitchFamily="2" charset="-78"/>
                <a:cs typeface="Andalus" pitchFamily="2" charset="-78"/>
                <a:hlinkClick r:id="rId2"/>
              </a:rPr>
              <a:t>www.whitman.edu/biology/vpd/excquiz.html</a:t>
            </a:r>
            <a:endParaRPr lang="en-CA" sz="1600" u="sng" dirty="0" smtClean="0">
              <a:latin typeface="Andalus" pitchFamily="2" charset="-78"/>
              <a:cs typeface="Andalus" pitchFamily="2" charset="-78"/>
            </a:endParaRPr>
          </a:p>
        </p:txBody>
      </p:sp>
      <p:pic>
        <p:nvPicPr>
          <p:cNvPr id="6" name="Content Placeholder 5" descr="excretory diagram.gif"/>
          <p:cNvPicPr>
            <a:picLocks noGrp="1" noChangeAspect="1"/>
          </p:cNvPicPr>
          <p:nvPr>
            <p:ph sz="half" idx="2"/>
          </p:nvPr>
        </p:nvPicPr>
        <p:blipFill>
          <a:blip r:embed="rId3" cstate="print"/>
          <a:stretch>
            <a:fillRect/>
          </a:stretch>
        </p:blipFill>
        <p:spPr>
          <a:xfrm>
            <a:off x="4738869" y="1600200"/>
            <a:ext cx="3857262" cy="4525963"/>
          </a:xfr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xmlns="" val="0"/>
              </a:ext>
            </a:extLst>
          </a:blip>
          <a:stretch>
            <a:fillRect/>
          </a:stretch>
        </p:blipFill>
        <p:spPr>
          <a:xfrm>
            <a:off x="457200" y="1752600"/>
            <a:ext cx="4876800" cy="4407408"/>
          </a:xfrm>
        </p:spPr>
      </p:pic>
    </p:spTree>
    <p:extLst>
      <p:ext uri="{BB962C8B-B14F-4D97-AF65-F5344CB8AC3E}">
        <p14:creationId xmlns:p14="http://schemas.microsoft.com/office/powerpoint/2010/main" xmlns="" val="226919799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xmlns="" val="0"/>
              </a:ext>
            </a:extLst>
          </a:blip>
          <a:stretch>
            <a:fillRect/>
          </a:stretch>
        </p:blipFill>
        <p:spPr>
          <a:xfrm>
            <a:off x="1590193" y="1752600"/>
            <a:ext cx="3235289" cy="4525963"/>
          </a:xfrm>
        </p:spPr>
      </p:pic>
      <p:pic>
        <p:nvPicPr>
          <p:cNvPr id="5" name="Picture 4"/>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7467600" y="5334000"/>
            <a:ext cx="1314450" cy="1200150"/>
          </a:xfrm>
          <a:prstGeom prst="rect">
            <a:avLst/>
          </a:prstGeom>
        </p:spPr>
      </p:pic>
      <p:sp>
        <p:nvSpPr>
          <p:cNvPr id="7" name="TextBox 6"/>
          <p:cNvSpPr txBox="1"/>
          <p:nvPr/>
        </p:nvSpPr>
        <p:spPr>
          <a:xfrm>
            <a:off x="5410200" y="4270218"/>
            <a:ext cx="1466850" cy="369332"/>
          </a:xfrm>
          <a:prstGeom prst="rect">
            <a:avLst/>
          </a:prstGeom>
          <a:noFill/>
        </p:spPr>
        <p:txBody>
          <a:bodyPr wrap="square" rtlCol="0">
            <a:spAutoFit/>
          </a:bodyPr>
          <a:lstStyle/>
          <a:p>
            <a:r>
              <a:rPr lang="en-US" dirty="0" smtClean="0">
                <a:latin typeface="Andalus" pitchFamily="2" charset="-78"/>
                <a:cs typeface="Andalus" pitchFamily="2" charset="-78"/>
              </a:rPr>
              <a:t>Ureter</a:t>
            </a:r>
            <a:endParaRPr lang="en-US" dirty="0">
              <a:latin typeface="Andalus" pitchFamily="2" charset="-78"/>
              <a:cs typeface="Andalus" pitchFamily="2" charset="-78"/>
            </a:endParaRPr>
          </a:p>
        </p:txBody>
      </p:sp>
      <p:sp>
        <p:nvSpPr>
          <p:cNvPr id="8" name="TextBox 7"/>
          <p:cNvSpPr txBox="1"/>
          <p:nvPr/>
        </p:nvSpPr>
        <p:spPr>
          <a:xfrm>
            <a:off x="138913" y="3018525"/>
            <a:ext cx="1466850" cy="369332"/>
          </a:xfrm>
          <a:prstGeom prst="rect">
            <a:avLst/>
          </a:prstGeom>
          <a:noFill/>
        </p:spPr>
        <p:txBody>
          <a:bodyPr wrap="square" rtlCol="0">
            <a:spAutoFit/>
          </a:bodyPr>
          <a:lstStyle/>
          <a:p>
            <a:r>
              <a:rPr lang="en-US" dirty="0" smtClean="0">
                <a:latin typeface="Andalus" pitchFamily="2" charset="-78"/>
                <a:cs typeface="Andalus" pitchFamily="2" charset="-78"/>
              </a:rPr>
              <a:t>Renal Vein</a:t>
            </a:r>
            <a:endParaRPr lang="en-US" dirty="0">
              <a:latin typeface="Andalus" pitchFamily="2" charset="-78"/>
              <a:cs typeface="Andalus" pitchFamily="2" charset="-78"/>
            </a:endParaRPr>
          </a:p>
        </p:txBody>
      </p:sp>
      <p:sp>
        <p:nvSpPr>
          <p:cNvPr id="9" name="TextBox 8"/>
          <p:cNvSpPr txBox="1"/>
          <p:nvPr/>
        </p:nvSpPr>
        <p:spPr>
          <a:xfrm>
            <a:off x="146364" y="5073134"/>
            <a:ext cx="1466850" cy="369332"/>
          </a:xfrm>
          <a:prstGeom prst="rect">
            <a:avLst/>
          </a:prstGeom>
          <a:noFill/>
        </p:spPr>
        <p:txBody>
          <a:bodyPr wrap="square" rtlCol="0">
            <a:spAutoFit/>
          </a:bodyPr>
          <a:lstStyle/>
          <a:p>
            <a:r>
              <a:rPr lang="en-US" dirty="0" smtClean="0">
                <a:latin typeface="Andalus" pitchFamily="2" charset="-78"/>
                <a:cs typeface="Andalus" pitchFamily="2" charset="-78"/>
              </a:rPr>
              <a:t>Urethra</a:t>
            </a:r>
            <a:endParaRPr lang="en-US" dirty="0">
              <a:latin typeface="Andalus" pitchFamily="2" charset="-78"/>
              <a:cs typeface="Andalus" pitchFamily="2" charset="-78"/>
            </a:endParaRPr>
          </a:p>
        </p:txBody>
      </p:sp>
      <p:sp>
        <p:nvSpPr>
          <p:cNvPr id="10" name="TextBox 9"/>
          <p:cNvSpPr txBox="1"/>
          <p:nvPr/>
        </p:nvSpPr>
        <p:spPr>
          <a:xfrm>
            <a:off x="5410200" y="5149334"/>
            <a:ext cx="1466850" cy="369332"/>
          </a:xfrm>
          <a:prstGeom prst="rect">
            <a:avLst/>
          </a:prstGeom>
          <a:noFill/>
        </p:spPr>
        <p:txBody>
          <a:bodyPr wrap="square" rtlCol="0">
            <a:spAutoFit/>
          </a:bodyPr>
          <a:lstStyle/>
          <a:p>
            <a:r>
              <a:rPr lang="en-US" dirty="0" smtClean="0">
                <a:latin typeface="Andalus" pitchFamily="2" charset="-78"/>
                <a:cs typeface="Andalus" pitchFamily="2" charset="-78"/>
              </a:rPr>
              <a:t>Bladder</a:t>
            </a:r>
            <a:endParaRPr lang="en-US" dirty="0">
              <a:latin typeface="Andalus" pitchFamily="2" charset="-78"/>
              <a:cs typeface="Andalus" pitchFamily="2" charset="-78"/>
            </a:endParaRPr>
          </a:p>
        </p:txBody>
      </p:sp>
      <p:cxnSp>
        <p:nvCxnSpPr>
          <p:cNvPr id="14" name="Straight Arrow Connector 13"/>
          <p:cNvCxnSpPr/>
          <p:nvPr/>
        </p:nvCxnSpPr>
        <p:spPr>
          <a:xfrm>
            <a:off x="3758508" y="5334000"/>
            <a:ext cx="1651692"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flipH="1">
            <a:off x="1056426" y="5257800"/>
            <a:ext cx="15240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flipH="1">
            <a:off x="1371600" y="3200400"/>
            <a:ext cx="1198452"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a:off x="3657600" y="4451866"/>
            <a:ext cx="17526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p:nvCxnSpPr>
        <p:spPr>
          <a:xfrm>
            <a:off x="3810000" y="2965010"/>
            <a:ext cx="17526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p:nvPr/>
        </p:nvCxnSpPr>
        <p:spPr>
          <a:xfrm flipH="1">
            <a:off x="1371600" y="2606819"/>
            <a:ext cx="9906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7" name="TextBox 36"/>
          <p:cNvSpPr txBox="1"/>
          <p:nvPr/>
        </p:nvSpPr>
        <p:spPr>
          <a:xfrm>
            <a:off x="15089" y="2422153"/>
            <a:ext cx="1447800" cy="369332"/>
          </a:xfrm>
          <a:prstGeom prst="rect">
            <a:avLst/>
          </a:prstGeom>
          <a:noFill/>
        </p:spPr>
        <p:txBody>
          <a:bodyPr wrap="square" rtlCol="0">
            <a:spAutoFit/>
          </a:bodyPr>
          <a:lstStyle/>
          <a:p>
            <a:r>
              <a:rPr lang="en-US" dirty="0" smtClean="0">
                <a:latin typeface="Andalus" pitchFamily="2" charset="-78"/>
                <a:cs typeface="Andalus" pitchFamily="2" charset="-78"/>
              </a:rPr>
              <a:t>Renal Artery</a:t>
            </a:r>
            <a:endParaRPr lang="en-US" dirty="0">
              <a:latin typeface="Andalus" pitchFamily="2" charset="-78"/>
              <a:cs typeface="Andalus" pitchFamily="2" charset="-78"/>
            </a:endParaRPr>
          </a:p>
        </p:txBody>
      </p:sp>
      <p:sp>
        <p:nvSpPr>
          <p:cNvPr id="39" name="TextBox 38"/>
          <p:cNvSpPr txBox="1"/>
          <p:nvPr/>
        </p:nvSpPr>
        <p:spPr>
          <a:xfrm>
            <a:off x="5638800" y="2780344"/>
            <a:ext cx="1704975" cy="369332"/>
          </a:xfrm>
          <a:prstGeom prst="rect">
            <a:avLst/>
          </a:prstGeom>
          <a:noFill/>
        </p:spPr>
        <p:txBody>
          <a:bodyPr wrap="square" rtlCol="0">
            <a:spAutoFit/>
          </a:bodyPr>
          <a:lstStyle/>
          <a:p>
            <a:r>
              <a:rPr lang="en-US" dirty="0" smtClean="0">
                <a:latin typeface="Andalus" pitchFamily="2" charset="-78"/>
                <a:cs typeface="Andalus" pitchFamily="2" charset="-78"/>
              </a:rPr>
              <a:t>Kidney</a:t>
            </a:r>
            <a:endParaRPr lang="en-US" dirty="0">
              <a:latin typeface="Andalus" pitchFamily="2" charset="-78"/>
              <a:cs typeface="Andalus" pitchFamily="2" charset="-78"/>
            </a:endParaRPr>
          </a:p>
        </p:txBody>
      </p:sp>
      <p:sp>
        <p:nvSpPr>
          <p:cNvPr id="17" name="TextBox 16"/>
          <p:cNvSpPr txBox="1"/>
          <p:nvPr/>
        </p:nvSpPr>
        <p:spPr>
          <a:xfrm>
            <a:off x="5029200" y="1752600"/>
            <a:ext cx="4114800" cy="523220"/>
          </a:xfrm>
          <a:prstGeom prst="rect">
            <a:avLst/>
          </a:prstGeom>
          <a:noFill/>
        </p:spPr>
        <p:txBody>
          <a:bodyPr wrap="square" rtlCol="0">
            <a:spAutoFit/>
          </a:bodyPr>
          <a:lstStyle/>
          <a:p>
            <a:r>
              <a:rPr lang="en-CA" sz="1400" dirty="0" smtClean="0">
                <a:latin typeface="Andalus" pitchFamily="2" charset="-78"/>
                <a:cs typeface="Andalus" pitchFamily="2" charset="-78"/>
              </a:rPr>
              <a:t>References:</a:t>
            </a:r>
          </a:p>
          <a:p>
            <a:r>
              <a:rPr lang="en-CA" sz="1400" u="sng" dirty="0" smtClean="0">
                <a:latin typeface="Andalus" pitchFamily="2" charset="-78"/>
                <a:cs typeface="Andalus" pitchFamily="2" charset="-78"/>
              </a:rPr>
              <a:t>http://www.whitman.edu/biology/vpd/excquiz.html</a:t>
            </a:r>
          </a:p>
        </p:txBody>
      </p:sp>
    </p:spTree>
    <p:extLst>
      <p:ext uri="{BB962C8B-B14F-4D97-AF65-F5344CB8AC3E}">
        <p14:creationId xmlns:p14="http://schemas.microsoft.com/office/powerpoint/2010/main" xmlns="" val="83990673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453</TotalTime>
  <Words>1003</Words>
  <Application>Microsoft Office PowerPoint</Application>
  <PresentationFormat>On-screen Show (4:3)</PresentationFormat>
  <Paragraphs>146</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THE EXCRETORY SYSTEM</vt:lpstr>
      <vt:lpstr>What are the major functions of the excretory system?</vt:lpstr>
      <vt:lpstr>Kidney</vt:lpstr>
      <vt:lpstr>Liver</vt:lpstr>
      <vt:lpstr>Lungs</vt:lpstr>
      <vt:lpstr>Skin</vt:lpstr>
      <vt:lpstr>Urinary Bladder, Ureter, and Urethra</vt:lpstr>
      <vt:lpstr>Slide 8</vt:lpstr>
      <vt:lpstr>Slide 9</vt:lpstr>
      <vt:lpstr>Slide 10</vt:lpstr>
      <vt:lpstr>What other body systems interact with the excretory system?</vt:lpstr>
      <vt:lpstr>Fun Facts</vt:lpstr>
      <vt:lpstr>What is Chronic Kidney Disease </vt:lpstr>
      <vt:lpstr>Slide 14</vt:lpstr>
      <vt:lpstr>Slide 15</vt:lpstr>
      <vt:lpstr>Slide 16</vt:lpstr>
    </vt:vector>
  </TitlesOfParts>
  <Company>ECSD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1303783</dc:creator>
  <cp:lastModifiedBy>{ daena gee</cp:lastModifiedBy>
  <cp:revision>50</cp:revision>
  <dcterms:created xsi:type="dcterms:W3CDTF">2011-01-04T15:57:16Z</dcterms:created>
  <dcterms:modified xsi:type="dcterms:W3CDTF">2011-01-09T22:27:48Z</dcterms:modified>
</cp:coreProperties>
</file>